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9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8" r:id="rId10"/>
    <p:sldId id="267" r:id="rId11"/>
    <p:sldId id="270" r:id="rId12"/>
    <p:sldId id="269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57" r:id="rId22"/>
    <p:sldId id="280" r:id="rId23"/>
    <p:sldId id="281" r:id="rId24"/>
    <p:sldId id="282" r:id="rId25"/>
    <p:sldId id="26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2B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45C97-4277-4E8D-AE4F-6BB3DEF2CAE8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FD38-E8A2-4FFE-B01C-BCD3C8600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90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4177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707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4081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92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3945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9568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0906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8395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3681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2438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747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7024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783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3797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9906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0763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3887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89819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9613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3836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431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98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60066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25396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4727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98525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24645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394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964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4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123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523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385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667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47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2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03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9A38-EBBA-459F-B7D8-0C3A82F557B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A5BD-C373-4412-8460-FAEDFEDBD47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9"/>
          <p:cNvSpPr txBox="1"/>
          <p:nvPr userDrawn="1"/>
        </p:nvSpPr>
        <p:spPr>
          <a:xfrm>
            <a:off x="168294" y="643757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Prof. Gabriel Popescu</a:t>
            </a:r>
          </a:p>
        </p:txBody>
      </p:sp>
      <p:sp>
        <p:nvSpPr>
          <p:cNvPr id="8" name="TextBox 10"/>
          <p:cNvSpPr txBox="1"/>
          <p:nvPr userDrawn="1"/>
        </p:nvSpPr>
        <p:spPr>
          <a:xfrm>
            <a:off x="9131300" y="6437578"/>
            <a:ext cx="2947235" cy="28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Light Emission, Detection,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45519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93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52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37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92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56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57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92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1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C750-1DF8-42AD-B6C9-9C2A4EAF551F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F641D-50C5-4871-AD81-3496F9F9F5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9"/>
          <p:cNvSpPr txBox="1"/>
          <p:nvPr userDrawn="1"/>
        </p:nvSpPr>
        <p:spPr>
          <a:xfrm>
            <a:off x="168294" y="643757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Prof. Gabriel Popescu</a:t>
            </a:r>
          </a:p>
        </p:txBody>
      </p:sp>
      <p:sp>
        <p:nvSpPr>
          <p:cNvPr id="8" name="TextBox 10"/>
          <p:cNvSpPr txBox="1"/>
          <p:nvPr userDrawn="1"/>
        </p:nvSpPr>
        <p:spPr>
          <a:xfrm>
            <a:off x="9144000" y="6441104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Light Emission, Detection,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155605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10" Type="http://schemas.openxmlformats.org/officeDocument/2006/relationships/image" Target="../media/image23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10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6.wmf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45.wmf"/><Relationship Id="rId10" Type="http://schemas.openxmlformats.org/officeDocument/2006/relationships/image" Target="../media/image47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2.emf"/><Relationship Id="rId9" Type="http://schemas.openxmlformats.org/officeDocument/2006/relationships/image" Target="../media/image5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49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6.wmf"/><Relationship Id="rId4" Type="http://schemas.openxmlformats.org/officeDocument/2006/relationships/image" Target="../media/image59.e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7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81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7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88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1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95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8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101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106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105.wmf"/><Relationship Id="rId5" Type="http://schemas.openxmlformats.org/officeDocument/2006/relationships/image" Target="../media/image102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10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108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1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15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1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107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20.wmf"/><Relationship Id="rId5" Type="http://schemas.openxmlformats.org/officeDocument/2006/relationships/image" Target="../media/image117.wmf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1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925481" y="1122363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solidFill>
                  <a:sysClr val="windowText" lastClr="000000"/>
                </a:solidFill>
              </a:rPr>
              <a:t>2. Radiometric Properties of Light</a:t>
            </a:r>
          </a:p>
        </p:txBody>
      </p:sp>
    </p:spTree>
    <p:extLst>
      <p:ext uri="{BB962C8B-B14F-4D97-AF65-F5344CB8AC3E}">
        <p14:creationId xmlns:p14="http://schemas.microsoft.com/office/powerpoint/2010/main" val="123158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5917997" cy="3428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Intensity     (directional quality)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per unit solid angle, </a:t>
            </a:r>
            <a:r>
              <a:rPr lang="el-GR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Isotropic emitters: Special sources that emit constant intensity in all directions. </a:t>
            </a: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377225"/>
              </p:ext>
            </p:extLst>
          </p:nvPr>
        </p:nvGraphicFramePr>
        <p:xfrm>
          <a:off x="2000250" y="1478684"/>
          <a:ext cx="29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8" name="公式" r:id="rId4" imgW="291960" imgH="368280" progId="Equation.3">
                  <p:embed/>
                </p:oleObj>
              </mc:Choice>
              <mc:Fallback>
                <p:oleObj name="公式" r:id="rId4" imgW="2919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0250" y="1478684"/>
                        <a:ext cx="292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/>
          <p:cNvSpPr/>
          <p:nvPr/>
        </p:nvSpPr>
        <p:spPr>
          <a:xfrm>
            <a:off x="6498030" y="5287986"/>
            <a:ext cx="5454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2.5. a) </a:t>
            </a:r>
            <a:r>
              <a:rPr lang="en-US" altLang="zh-CN" sz="1400" i="1" dirty="0">
                <a:solidFill>
                  <a:srgbClr val="0000FF"/>
                </a:solidFill>
              </a:rPr>
              <a:t>Representation of an infinitesimal area in the 3D space. 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314911"/>
              </p:ext>
            </p:extLst>
          </p:nvPr>
        </p:nvGraphicFramePr>
        <p:xfrm>
          <a:off x="2000250" y="2234943"/>
          <a:ext cx="1447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9" name="公式" r:id="rId6" imgW="1447560" imgH="723600" progId="Equation.3">
                  <p:embed/>
                </p:oleObj>
              </mc:Choice>
              <mc:Fallback>
                <p:oleObj name="公式" r:id="rId6" imgW="144756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00250" y="2234943"/>
                        <a:ext cx="14478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043337"/>
              </p:ext>
            </p:extLst>
          </p:nvPr>
        </p:nvGraphicFramePr>
        <p:xfrm>
          <a:off x="1106087" y="3166549"/>
          <a:ext cx="3721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0" name="公式" r:id="rId8" imgW="3720960" imgH="368280" progId="Equation.3">
                  <p:embed/>
                </p:oleObj>
              </mc:Choice>
              <mc:Fallback>
                <p:oleObj name="公式" r:id="rId8" imgW="37209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06087" y="3166549"/>
                        <a:ext cx="3721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图片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77446" y="1550919"/>
            <a:ext cx="4695525" cy="3737067"/>
          </a:xfrm>
          <a:prstGeom prst="rect">
            <a:avLst/>
          </a:prstGeom>
        </p:spPr>
      </p:pic>
      <p:sp>
        <p:nvSpPr>
          <p:cNvPr id="43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2.5. Intensity: Spatial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6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469046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infinitesimal solid angle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Ω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461541" y="5191361"/>
            <a:ext cx="34731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2.5.</a:t>
            </a:r>
            <a:r>
              <a:rPr lang="en-US" altLang="zh-CN" sz="1400" i="1" dirty="0">
                <a:solidFill>
                  <a:srgbClr val="0000FF"/>
                </a:solidFill>
              </a:rPr>
              <a:t> </a:t>
            </a:r>
            <a:r>
              <a:rPr lang="en-US" altLang="zh-CN" sz="1400" b="1" i="1" dirty="0">
                <a:solidFill>
                  <a:srgbClr val="0000FF"/>
                </a:solidFill>
              </a:rPr>
              <a:t>b) </a:t>
            </a:r>
            <a:r>
              <a:rPr lang="en-US" altLang="zh-CN" sz="1400" i="1" dirty="0">
                <a:solidFill>
                  <a:srgbClr val="0000FF"/>
                </a:solidFill>
              </a:rPr>
              <a:t>Infinitesimal solid angle. </a:t>
            </a:r>
          </a:p>
        </p:txBody>
      </p:sp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22508"/>
              </p:ext>
            </p:extLst>
          </p:nvPr>
        </p:nvGraphicFramePr>
        <p:xfrm>
          <a:off x="1096963" y="2811463"/>
          <a:ext cx="507523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公式" r:id="rId4" imgW="5270400" imgH="1257120" progId="Equation.3">
                  <p:embed/>
                </p:oleObj>
              </mc:Choice>
              <mc:Fallback>
                <p:oleObj name="公式" r:id="rId4" imgW="5270400" imgH="1257120" progId="Equation.3">
                  <p:embed/>
                  <p:pic>
                    <p:nvPicPr>
                      <p:cNvPr id="40" name="对象 3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6963" y="2811463"/>
                        <a:ext cx="5075237" cy="121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6671" y="1516784"/>
            <a:ext cx="3655257" cy="3575000"/>
          </a:xfrm>
          <a:prstGeom prst="rect">
            <a:avLst/>
          </a:prstGeom>
        </p:spPr>
      </p:pic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667156"/>
              </p:ext>
            </p:extLst>
          </p:nvPr>
        </p:nvGraphicFramePr>
        <p:xfrm>
          <a:off x="1109663" y="4984750"/>
          <a:ext cx="42418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公式" r:id="rId7" imgW="4343400" imgH="1333440" progId="Equation.3">
                  <p:embed/>
                </p:oleObj>
              </mc:Choice>
              <mc:Fallback>
                <p:oleObj name="公式" r:id="rId7" imgW="4343400" imgH="1333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9663" y="4984750"/>
                        <a:ext cx="4241800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14141"/>
              </p:ext>
            </p:extLst>
          </p:nvPr>
        </p:nvGraphicFramePr>
        <p:xfrm>
          <a:off x="1670050" y="4144963"/>
          <a:ext cx="3175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公式" r:id="rId9" imgW="3174840" imgH="723600" progId="Equation.3">
                  <p:embed/>
                </p:oleObj>
              </mc:Choice>
              <mc:Fallback>
                <p:oleObj name="公式" r:id="rId9" imgW="31748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70050" y="4144963"/>
                        <a:ext cx="3175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17834"/>
              </p:ext>
            </p:extLst>
          </p:nvPr>
        </p:nvGraphicFramePr>
        <p:xfrm>
          <a:off x="1708150" y="1965325"/>
          <a:ext cx="4051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公式" r:id="rId11" imgW="4051080" imgH="723600" progId="Equation.3">
                  <p:embed/>
                </p:oleObj>
              </mc:Choice>
              <mc:Fallback>
                <p:oleObj name="公式" r:id="rId11" imgW="405108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08150" y="1965325"/>
                        <a:ext cx="40513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2.5. Intensity: Spatial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31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2" y="1516784"/>
            <a:ext cx="7786590" cy="4221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Intensity     → 2D Spatial power spectrum           </a:t>
            </a:r>
          </a:p>
          <a:p>
            <a:pPr marL="0" lvl="1">
              <a:lnSpc>
                <a:spcPct val="90000"/>
              </a:lnSpc>
              <a:spcBef>
                <a:spcPts val="1000"/>
              </a:spcBef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intensity is the spatial analog of the temporal power spectrum, which can be obtained from the 2D Fourier transform.</a:t>
            </a: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2.5. Intensity: Spatial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907342" y="5356742"/>
            <a:ext cx="28414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2.5. c) </a:t>
            </a:r>
            <a:r>
              <a:rPr lang="en-US" altLang="zh-CN" sz="1400" i="1" dirty="0">
                <a:solidFill>
                  <a:srgbClr val="0000FF"/>
                </a:solidFill>
              </a:rPr>
              <a:t>Illustration of how solid angle can be expressed in terms of wave vector.</a:t>
            </a:r>
          </a:p>
          <a:p>
            <a:pPr algn="just">
              <a:defRPr/>
            </a:pPr>
            <a:endParaRPr lang="en-US" altLang="zh-CN" sz="1400" i="1" dirty="0">
              <a:solidFill>
                <a:srgbClr val="0000FF"/>
              </a:solidFill>
            </a:endParaRPr>
          </a:p>
        </p:txBody>
      </p:sp>
      <p:grpSp>
        <p:nvGrpSpPr>
          <p:cNvPr id="11" name="Group 104">
            <a:extLst>
              <a:ext uri="{FF2B5EF4-FFF2-40B4-BE49-F238E27FC236}">
                <a16:creationId xmlns:a16="http://schemas.microsoft.com/office/drawing/2014/main" id="{A896C38B-8907-413E-99D5-F0CC013FBC69}"/>
              </a:ext>
            </a:extLst>
          </p:cNvPr>
          <p:cNvGrpSpPr/>
          <p:nvPr/>
        </p:nvGrpSpPr>
        <p:grpSpPr>
          <a:xfrm>
            <a:off x="9441245" y="1958177"/>
            <a:ext cx="1968500" cy="2941646"/>
            <a:chOff x="9074150" y="1965701"/>
            <a:chExt cx="1968500" cy="2941646"/>
          </a:xfrm>
        </p:grpSpPr>
        <p:cxnSp>
          <p:nvCxnSpPr>
            <p:cNvPr id="12" name="Straight Connector 37">
              <a:extLst>
                <a:ext uri="{FF2B5EF4-FFF2-40B4-BE49-F238E27FC236}">
                  <a16:creationId xmlns:a16="http://schemas.microsoft.com/office/drawing/2014/main" id="{A6A115C6-3C3C-4A13-8B37-2C918F641321}"/>
                </a:ext>
              </a:extLst>
            </p:cNvPr>
            <p:cNvCxnSpPr>
              <a:cxnSpLocks/>
            </p:cNvCxnSpPr>
            <p:nvPr/>
          </p:nvCxnSpPr>
          <p:spPr>
            <a:xfrm>
              <a:off x="9074150" y="2323730"/>
              <a:ext cx="959785" cy="256850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39">
              <a:extLst>
                <a:ext uri="{FF2B5EF4-FFF2-40B4-BE49-F238E27FC236}">
                  <a16:creationId xmlns:a16="http://schemas.microsoft.com/office/drawing/2014/main" id="{B6169395-B67A-4E16-9808-127E1AE7D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33935" y="2323730"/>
              <a:ext cx="47623" cy="258361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49">
              <a:extLst>
                <a:ext uri="{FF2B5EF4-FFF2-40B4-BE49-F238E27FC236}">
                  <a16:creationId xmlns:a16="http://schemas.microsoft.com/office/drawing/2014/main" id="{25149285-F79D-4587-8899-8A7116DFFA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7746" y="2323730"/>
              <a:ext cx="972440" cy="2583617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50">
              <a:extLst>
                <a:ext uri="{FF2B5EF4-FFF2-40B4-BE49-F238E27FC236}">
                  <a16:creationId xmlns:a16="http://schemas.microsoft.com/office/drawing/2014/main" id="{2FEC4217-8C21-40CC-9F67-C2447F25F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7967" y="3223461"/>
              <a:ext cx="21943" cy="16827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78">
              <a:extLst>
                <a:ext uri="{FF2B5EF4-FFF2-40B4-BE49-F238E27FC236}">
                  <a16:creationId xmlns:a16="http://schemas.microsoft.com/office/drawing/2014/main" id="{B24DD2F6-B79E-4271-BA9F-F1542FB56E55}"/>
                </a:ext>
              </a:extLst>
            </p:cNvPr>
            <p:cNvCxnSpPr>
              <a:cxnSpLocks/>
            </p:cNvCxnSpPr>
            <p:nvPr/>
          </p:nvCxnSpPr>
          <p:spPr>
            <a:xfrm>
              <a:off x="9074150" y="2314852"/>
              <a:ext cx="19685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94">
              <a:extLst>
                <a:ext uri="{FF2B5EF4-FFF2-40B4-BE49-F238E27FC236}">
                  <a16:creationId xmlns:a16="http://schemas.microsoft.com/office/drawing/2014/main" id="{EC61190C-4779-4DF3-9DE1-393B5FC88285}"/>
                </a:ext>
              </a:extLst>
            </p:cNvPr>
            <p:cNvCxnSpPr/>
            <p:nvPr/>
          </p:nvCxnSpPr>
          <p:spPr>
            <a:xfrm>
              <a:off x="10084733" y="3226636"/>
              <a:ext cx="5805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96">
              <a:extLst>
                <a:ext uri="{FF2B5EF4-FFF2-40B4-BE49-F238E27FC236}">
                  <a16:creationId xmlns:a16="http://schemas.microsoft.com/office/drawing/2014/main" id="{ABFB78DD-0071-4842-ABC2-FA4059F86D72}"/>
                </a:ext>
              </a:extLst>
            </p:cNvPr>
            <p:cNvSpPr txBox="1"/>
            <p:nvPr/>
          </p:nvSpPr>
          <p:spPr>
            <a:xfrm>
              <a:off x="9689974" y="327281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k</a:t>
              </a:r>
            </a:p>
          </p:txBody>
        </p:sp>
        <p:sp>
          <p:nvSpPr>
            <p:cNvPr id="19" name="TextBox 99">
              <a:extLst>
                <a:ext uri="{FF2B5EF4-FFF2-40B4-BE49-F238E27FC236}">
                  <a16:creationId xmlns:a16="http://schemas.microsoft.com/office/drawing/2014/main" id="{61720067-ABF0-4C9F-B86E-19AF81F3EA17}"/>
                </a:ext>
              </a:extLst>
            </p:cNvPr>
            <p:cNvSpPr txBox="1"/>
            <p:nvPr/>
          </p:nvSpPr>
          <p:spPr>
            <a:xfrm>
              <a:off x="10127334" y="290536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dk</a:t>
              </a:r>
              <a:r>
                <a:rPr lang="en-US" i="1" baseline="-25000" dirty="0" err="1"/>
                <a:t>x</a:t>
              </a:r>
              <a:endParaRPr lang="en-US" i="1" dirty="0"/>
            </a:p>
          </p:txBody>
        </p:sp>
        <p:sp>
          <p:nvSpPr>
            <p:cNvPr id="20" name="TextBox 100">
              <a:extLst>
                <a:ext uri="{FF2B5EF4-FFF2-40B4-BE49-F238E27FC236}">
                  <a16:creationId xmlns:a16="http://schemas.microsoft.com/office/drawing/2014/main" id="{958FAB0C-2517-4159-AF8D-3B4B1FFB0018}"/>
                </a:ext>
              </a:extLst>
            </p:cNvPr>
            <p:cNvSpPr txBox="1"/>
            <p:nvPr/>
          </p:nvSpPr>
          <p:spPr>
            <a:xfrm>
              <a:off x="9775070" y="2299856"/>
              <a:ext cx="266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r</a:t>
              </a:r>
            </a:p>
          </p:txBody>
        </p:sp>
        <p:sp>
          <p:nvSpPr>
            <p:cNvPr id="22" name="TextBox 101">
              <a:extLst>
                <a:ext uri="{FF2B5EF4-FFF2-40B4-BE49-F238E27FC236}">
                  <a16:creationId xmlns:a16="http://schemas.microsoft.com/office/drawing/2014/main" id="{7E728238-00A9-4817-8C8A-DB823FB4181A}"/>
                </a:ext>
              </a:extLst>
            </p:cNvPr>
            <p:cNvSpPr txBox="1"/>
            <p:nvPr/>
          </p:nvSpPr>
          <p:spPr>
            <a:xfrm>
              <a:off x="10361793" y="1965701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1"/>
                  </a:solidFill>
                </a:rPr>
                <a:t>dx</a:t>
              </a:r>
            </a:p>
          </p:txBody>
        </p:sp>
      </p:grpSp>
      <p:sp>
        <p:nvSpPr>
          <p:cNvPr id="23" name="TextBox 103">
            <a:extLst>
              <a:ext uri="{FF2B5EF4-FFF2-40B4-BE49-F238E27FC236}">
                <a16:creationId xmlns:a16="http://schemas.microsoft.com/office/drawing/2014/main" id="{D9582F13-8368-44ED-B8DF-ED7D5A3134DC}"/>
              </a:ext>
            </a:extLst>
          </p:cNvPr>
          <p:cNvSpPr txBox="1"/>
          <p:nvPr/>
        </p:nvSpPr>
        <p:spPr>
          <a:xfrm>
            <a:off x="8780237" y="1457261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</a:t>
            </a:r>
          </a:p>
        </p:txBody>
      </p:sp>
      <p:graphicFrame>
        <p:nvGraphicFramePr>
          <p:cNvPr id="32" name="对象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967531"/>
              </p:ext>
            </p:extLst>
          </p:nvPr>
        </p:nvGraphicFramePr>
        <p:xfrm>
          <a:off x="5111239" y="3969402"/>
          <a:ext cx="1657861" cy="4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0" r:id="rId4" imgW="812447" imgH="241195" progId="Equation.DSMT4">
                  <p:embed/>
                </p:oleObj>
              </mc:Choice>
              <mc:Fallback>
                <p:oleObj r:id="rId4" imgW="812447" imgH="241195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239" y="3969402"/>
                        <a:ext cx="1657861" cy="47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824494"/>
              </p:ext>
            </p:extLst>
          </p:nvPr>
        </p:nvGraphicFramePr>
        <p:xfrm>
          <a:off x="946150" y="3328988"/>
          <a:ext cx="571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1" name="公式" r:id="rId6" imgW="5715000" imgH="406080" progId="Equation.3">
                  <p:embed/>
                </p:oleObj>
              </mc:Choice>
              <mc:Fallback>
                <p:oleObj name="公式" r:id="rId6" imgW="5715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6150" y="3328988"/>
                        <a:ext cx="5715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51506"/>
              </p:ext>
            </p:extLst>
          </p:nvPr>
        </p:nvGraphicFramePr>
        <p:xfrm>
          <a:off x="1576282" y="3812361"/>
          <a:ext cx="2870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" name="公式" r:id="rId8" imgW="2869920" imgH="812520" progId="Equation.3">
                  <p:embed/>
                </p:oleObj>
              </mc:Choice>
              <mc:Fallback>
                <p:oleObj name="公式" r:id="rId8" imgW="286992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6282" y="3812361"/>
                        <a:ext cx="28702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200790"/>
              </p:ext>
            </p:extLst>
          </p:nvPr>
        </p:nvGraphicFramePr>
        <p:xfrm>
          <a:off x="2033046" y="1487741"/>
          <a:ext cx="29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" name="公式" r:id="rId10" imgW="291960" imgH="368280" progId="Equation.3">
                  <p:embed/>
                </p:oleObj>
              </mc:Choice>
              <mc:Fallback>
                <p:oleObj name="公式" r:id="rId10" imgW="2919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33046" y="1487741"/>
                        <a:ext cx="292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816776"/>
              </p:ext>
            </p:extLst>
          </p:nvPr>
        </p:nvGraphicFramePr>
        <p:xfrm>
          <a:off x="6448013" y="1513400"/>
          <a:ext cx="774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" name="公式" r:id="rId12" imgW="774360" imgH="368280" progId="Equation.3">
                  <p:embed/>
                </p:oleObj>
              </mc:Choice>
              <mc:Fallback>
                <p:oleObj name="公式" r:id="rId12" imgW="7743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48013" y="1513400"/>
                        <a:ext cx="774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对象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037247"/>
              </p:ext>
            </p:extLst>
          </p:nvPr>
        </p:nvGraphicFramePr>
        <p:xfrm>
          <a:off x="2078038" y="1973263"/>
          <a:ext cx="3492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5" name="公式" r:id="rId14" imgW="3492360" imgH="749160" progId="Equation.3">
                  <p:embed/>
                </p:oleObj>
              </mc:Choice>
              <mc:Fallback>
                <p:oleObj name="公式" r:id="rId14" imgW="349236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78038" y="1973263"/>
                        <a:ext cx="34925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对象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96966"/>
              </p:ext>
            </p:extLst>
          </p:nvPr>
        </p:nvGraphicFramePr>
        <p:xfrm>
          <a:off x="1041400" y="2862263"/>
          <a:ext cx="534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6" name="公式" r:id="rId16" imgW="5346360" imgH="342720" progId="Equation.3">
                  <p:embed/>
                </p:oleObj>
              </mc:Choice>
              <mc:Fallback>
                <p:oleObj name="公式" r:id="rId16" imgW="5346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41400" y="2862263"/>
                        <a:ext cx="53467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62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2" y="1516784"/>
            <a:ext cx="4659867" cy="4399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Irradiance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delivered per unit area.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Irradiance of the visible light from the Sun at the surface of the earth: ~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W/m</a:t>
            </a:r>
            <a:r>
              <a:rPr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(average clear day, at sea level</a:t>
            </a:r>
            <a:r>
              <a:rPr lang="en-US" altLang="zh-CN" sz="2000" dirty="0"/>
              <a:t> 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confocal microscope will deliver a factor of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mm/1 </a:t>
            </a:r>
            <a:r>
              <a:rPr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0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altLang="zh-CN" sz="20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higher irradiance than a wide-field microscope.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2.6. Irradiance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15968" y="5810604"/>
            <a:ext cx="6387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2.6. </a:t>
            </a:r>
            <a:r>
              <a:rPr lang="en-US" altLang="zh-CN" sz="1400" i="1" dirty="0">
                <a:solidFill>
                  <a:srgbClr val="0000FF"/>
                </a:solidFill>
              </a:rPr>
              <a:t>Wide-field vs. confocal illumination. At the same total power, the confocal illumination delivers orders of magnitude higher irradiance.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93110"/>
              </p:ext>
            </p:extLst>
          </p:nvPr>
        </p:nvGraphicFramePr>
        <p:xfrm>
          <a:off x="1676400" y="2328037"/>
          <a:ext cx="863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公式" r:id="rId4" imgW="863280" imgH="723600" progId="Equation.3">
                  <p:embed/>
                </p:oleObj>
              </mc:Choice>
              <mc:Fallback>
                <p:oleObj name="公式" r:id="rId4" imgW="86328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2328037"/>
                        <a:ext cx="863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128238"/>
              </p:ext>
            </p:extLst>
          </p:nvPr>
        </p:nvGraphicFramePr>
        <p:xfrm>
          <a:off x="3378200" y="2331216"/>
          <a:ext cx="1016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公式" r:id="rId6" imgW="1015920" imgH="723600" progId="Equation.3">
                  <p:embed/>
                </p:oleObj>
              </mc:Choice>
              <mc:Fallback>
                <p:oleObj name="公式" r:id="rId6" imgW="101592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78200" y="2331216"/>
                        <a:ext cx="1016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96943" y="1288184"/>
            <a:ext cx="2713583" cy="45224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1289" y="1288184"/>
            <a:ext cx="2816399" cy="452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0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2" y="1516784"/>
            <a:ext cx="10303868" cy="376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Spectral irradiance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per unit area and unit of optical frequency.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can describe how the </a:t>
            </a:r>
            <a:r>
              <a:rPr lang="en-US" altLang="zh-CN" sz="2400" i="1" dirty="0">
                <a:latin typeface="Times New Roman" panose="02020603050405020304" pitchFamily="18" charset="0"/>
              </a:rPr>
              <a:t>1KW/m</a:t>
            </a:r>
            <a:r>
              <a:rPr lang="en-US" altLang="zh-CN" sz="2400" i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irradiance from the sun is distributed over the visible spectrum.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spectral irradiance can be expressed in terms of angular frequency interval,     , or wavelength,    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2.7. Spectral Irradiance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399380"/>
              </p:ext>
            </p:extLst>
          </p:nvPr>
        </p:nvGraphicFramePr>
        <p:xfrm>
          <a:off x="2236284" y="2292399"/>
          <a:ext cx="1320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7" name="公式" r:id="rId4" imgW="1320480" imgH="736560" progId="Equation.3">
                  <p:embed/>
                </p:oleObj>
              </mc:Choice>
              <mc:Fallback>
                <p:oleObj name="公式" r:id="rId4" imgW="132048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6284" y="2292399"/>
                        <a:ext cx="1320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182895"/>
              </p:ext>
            </p:extLst>
          </p:nvPr>
        </p:nvGraphicFramePr>
        <p:xfrm>
          <a:off x="4245832" y="2305099"/>
          <a:ext cx="1358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8" name="公式" r:id="rId6" imgW="1358640" imgH="723600" progId="Equation.3">
                  <p:embed/>
                </p:oleObj>
              </mc:Choice>
              <mc:Fallback>
                <p:oleObj name="公式" r:id="rId6" imgW="1358640" imgH="723600" progId="Equation.3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45832" y="2305099"/>
                        <a:ext cx="1358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54529"/>
              </p:ext>
            </p:extLst>
          </p:nvPr>
        </p:nvGraphicFramePr>
        <p:xfrm>
          <a:off x="850900" y="3174859"/>
          <a:ext cx="265927" cy="4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9" r:id="rId8" imgW="152334" imgH="228501" progId="Equation.DSMT4">
                  <p:embed/>
                </p:oleObj>
              </mc:Choice>
              <mc:Fallback>
                <p:oleObj r:id="rId8" imgW="152334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3174859"/>
                        <a:ext cx="265927" cy="45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55461"/>
              </p:ext>
            </p:extLst>
          </p:nvPr>
        </p:nvGraphicFramePr>
        <p:xfrm>
          <a:off x="1895200" y="4291010"/>
          <a:ext cx="341084" cy="43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0" r:id="rId10" imgW="177646" imgH="228402" progId="Equation.DSMT4">
                  <p:embed/>
                </p:oleObj>
              </mc:Choice>
              <mc:Fallback>
                <p:oleObj r:id="rId10" imgW="177646" imgH="22840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200" y="4291010"/>
                        <a:ext cx="341084" cy="430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066272"/>
              </p:ext>
            </p:extLst>
          </p:nvPr>
        </p:nvGraphicFramePr>
        <p:xfrm>
          <a:off x="4476750" y="4297673"/>
          <a:ext cx="266700" cy="42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1" r:id="rId12" imgW="165028" imgH="228501" progId="Equation.DSMT4">
                  <p:embed/>
                </p:oleObj>
              </mc:Choice>
              <mc:Fallback>
                <p:oleObj r:id="rId12" imgW="165028" imgH="228501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4297673"/>
                        <a:ext cx="266700" cy="42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42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38200" y="1516784"/>
            <a:ext cx="5388967" cy="4029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Radiance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(directional quantity)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emitted or absorbed by a surface, per unit solid angle, per unit projected area. 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Lambertian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type of source with constant L, i.e., independent on </a:t>
            </a:r>
            <a:r>
              <a:rPr lang="el-GR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CN" sz="20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Lambert’s cosine law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intensity has a dependence on angle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2.8.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778883" y="4341886"/>
            <a:ext cx="4801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2.7. a) </a:t>
            </a:r>
            <a:r>
              <a:rPr lang="en-US" altLang="zh-CN" sz="1400" i="1" dirty="0">
                <a:solidFill>
                  <a:srgbClr val="0000FF"/>
                </a:solidFill>
              </a:rPr>
              <a:t>The cosine term in </a:t>
            </a:r>
            <a:r>
              <a:rPr lang="en-US" altLang="zh-CN" sz="1400" i="1" dirty="0" err="1">
                <a:solidFill>
                  <a:srgbClr val="0000FF"/>
                </a:solidFill>
              </a:rPr>
              <a:t>Eq</a:t>
            </a:r>
            <a:r>
              <a:rPr lang="en-US" altLang="zh-CN" sz="1400" i="1" dirty="0">
                <a:solidFill>
                  <a:srgbClr val="0000FF"/>
                </a:solidFill>
              </a:rPr>
              <a:t> is due to the projection of the source normal onto the direction of interest. 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283560"/>
              </p:ext>
            </p:extLst>
          </p:nvPr>
        </p:nvGraphicFramePr>
        <p:xfrm>
          <a:off x="1545322" y="2842347"/>
          <a:ext cx="191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0" name="公式" r:id="rId4" imgW="1917360" imgH="736560" progId="Equation.3">
                  <p:embed/>
                </p:oleObj>
              </mc:Choice>
              <mc:Fallback>
                <p:oleObj name="公式" r:id="rId4" imgW="1917360" imgH="736560" progId="Equation.3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5322" y="2842347"/>
                        <a:ext cx="1917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157715"/>
              </p:ext>
            </p:extLst>
          </p:nvPr>
        </p:nvGraphicFramePr>
        <p:xfrm>
          <a:off x="3983533" y="2842347"/>
          <a:ext cx="1612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1" name="公式" r:id="rId6" imgW="1612800" imgH="723600" progId="Equation.3">
                  <p:embed/>
                </p:oleObj>
              </mc:Choice>
              <mc:Fallback>
                <p:oleObj name="公式" r:id="rId6" imgW="1612800" imgH="723600" progId="Equation.3">
                  <p:embed/>
                  <p:pic>
                    <p:nvPicPr>
                      <p:cNvPr id="10" name="对象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3533" y="2842347"/>
                        <a:ext cx="1612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49224" y="1516784"/>
            <a:ext cx="5030828" cy="2620508"/>
          </a:xfrm>
          <a:prstGeom prst="rect">
            <a:avLst/>
          </a:prstGeom>
        </p:spPr>
      </p:pic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97147"/>
              </p:ext>
            </p:extLst>
          </p:nvPr>
        </p:nvGraphicFramePr>
        <p:xfrm>
          <a:off x="1545322" y="5494809"/>
          <a:ext cx="1064528" cy="745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2" r:id="rId9" imgW="571252" imgH="393529" progId="Equation.DSMT4">
                  <p:embed/>
                </p:oleObj>
              </mc:Choice>
              <mc:Fallback>
                <p:oleObj r:id="rId9" imgW="571252" imgH="393529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322" y="5494809"/>
                        <a:ext cx="1064528" cy="745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871136"/>
              </p:ext>
            </p:extLst>
          </p:nvPr>
        </p:nvGraphicFramePr>
        <p:xfrm>
          <a:off x="3081833" y="5656072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3" r:id="rId11" imgW="1168400" imgH="228600" progId="Equation.DSMT4">
                  <p:embed/>
                </p:oleObj>
              </mc:Choice>
              <mc:Fallback>
                <p:oleObj r:id="rId11" imgW="1168400" imgH="22860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833" y="5656072"/>
                        <a:ext cx="2514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0282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2.8.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3205" y="5062087"/>
            <a:ext cx="58953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2.7. b)</a:t>
            </a:r>
            <a:r>
              <a:rPr lang="en-US" altLang="zh-CN" sz="1400" i="1" dirty="0">
                <a:solidFill>
                  <a:srgbClr val="0000FF"/>
                </a:solidFill>
              </a:rPr>
              <a:t> Irradiance from a </a:t>
            </a:r>
            <a:r>
              <a:rPr lang="en-US" altLang="zh-CN" sz="1400" i="1" dirty="0" err="1">
                <a:solidFill>
                  <a:srgbClr val="0000FF"/>
                </a:solidFill>
              </a:rPr>
              <a:t>Lambertian</a:t>
            </a:r>
            <a:r>
              <a:rPr lang="en-US" altLang="zh-CN" sz="1400" i="1" dirty="0">
                <a:solidFill>
                  <a:srgbClr val="0000FF"/>
                </a:solidFill>
              </a:rPr>
              <a:t>  in a certain direction source.</a:t>
            </a:r>
            <a:r>
              <a:rPr lang="en-US" altLang="zh-CN" sz="1400" b="1" i="1" dirty="0">
                <a:solidFill>
                  <a:srgbClr val="0000FF"/>
                </a:solidFill>
              </a:rPr>
              <a:t> </a:t>
            </a:r>
            <a:endParaRPr lang="en-US" altLang="zh-CN" sz="1400" i="1" dirty="0">
              <a:solidFill>
                <a:srgbClr val="0000FF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38200" y="1059584"/>
            <a:ext cx="5510032" cy="3868556"/>
            <a:chOff x="6521693" y="1075113"/>
            <a:chExt cx="5510032" cy="3868556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21693" y="1075113"/>
              <a:ext cx="3600844" cy="3868556"/>
            </a:xfrm>
            <a:prstGeom prst="rect">
              <a:avLst/>
            </a:prstGeom>
          </p:spPr>
        </p:pic>
        <p:graphicFrame>
          <p:nvGraphicFramePr>
            <p:cNvPr id="18" name="Object 14">
              <a:extLst>
                <a:ext uri="{FF2B5EF4-FFF2-40B4-BE49-F238E27FC236}">
                  <a16:creationId xmlns:a16="http://schemas.microsoft.com/office/drawing/2014/main" id="{CA03C221-C983-4DB9-A145-F6A07A2E78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805057"/>
                </p:ext>
              </p:extLst>
            </p:nvPr>
          </p:nvGraphicFramePr>
          <p:xfrm>
            <a:off x="7640232" y="1385734"/>
            <a:ext cx="1263126" cy="404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4" name="Equation" r:id="rId5" imgW="711000" imgH="228600" progId="Equation.DSMT4">
                    <p:embed/>
                  </p:oleObj>
                </mc:Choice>
                <mc:Fallback>
                  <p:oleObj name="Equation" r:id="rId5" imgW="711000" imgH="22860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id="{CA03C221-C983-4DB9-A145-F6A07A2E78A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40232" y="1385734"/>
                          <a:ext cx="1263126" cy="4049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对象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426416"/>
                </p:ext>
              </p:extLst>
            </p:nvPr>
          </p:nvGraphicFramePr>
          <p:xfrm>
            <a:off x="10053844" y="2689937"/>
            <a:ext cx="1977881" cy="395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5" r:id="rId7" imgW="1524120" imgH="304653" progId="">
                    <p:embed/>
                  </p:oleObj>
                </mc:Choice>
                <mc:Fallback>
                  <p:oleObj r:id="rId7" imgW="1524120" imgH="304653" progId="">
                    <p:embed/>
                    <p:pic>
                      <p:nvPicPr>
                        <p:cNvPr id="13" name="对象 1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053844" y="2689937"/>
                          <a:ext cx="1977881" cy="3955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39861" y="977417"/>
            <a:ext cx="2949019" cy="4185134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7298332" y="5062087"/>
            <a:ext cx="4055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2.7. c)</a:t>
            </a:r>
            <a:r>
              <a:rPr lang="en-US" altLang="zh-CN" sz="1400" i="1" dirty="0">
                <a:solidFill>
                  <a:srgbClr val="0000FF"/>
                </a:solidFill>
              </a:rPr>
              <a:t> Irradiance from a </a:t>
            </a:r>
            <a:r>
              <a:rPr lang="en-US" altLang="zh-CN" sz="1400" i="1" dirty="0" err="1">
                <a:solidFill>
                  <a:srgbClr val="0000FF"/>
                </a:solidFill>
              </a:rPr>
              <a:t>Lambertian</a:t>
            </a:r>
            <a:r>
              <a:rPr lang="en-US" altLang="zh-CN" sz="1400" i="1" dirty="0">
                <a:solidFill>
                  <a:srgbClr val="0000FF"/>
                </a:solidFill>
              </a:rPr>
              <a:t> source describes a circle tangent at the source.     </a:t>
            </a:r>
          </a:p>
        </p:txBody>
      </p:sp>
      <p:sp>
        <p:nvSpPr>
          <p:cNvPr id="25" name="矩形 24"/>
          <p:cNvSpPr/>
          <p:nvPr/>
        </p:nvSpPr>
        <p:spPr>
          <a:xfrm>
            <a:off x="657806" y="5585307"/>
            <a:ext cx="10949993" cy="765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Lambertian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 (strongly scattering medium)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Projector screens used in conference rooms, cloud, diffuser</a:t>
            </a:r>
          </a:p>
        </p:txBody>
      </p:sp>
    </p:spTree>
    <p:extLst>
      <p:ext uri="{BB962C8B-B14F-4D97-AF65-F5344CB8AC3E}">
        <p14:creationId xmlns:p14="http://schemas.microsoft.com/office/powerpoint/2010/main" val="403121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2.8.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611222" y="3964599"/>
            <a:ext cx="35712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2.8. </a:t>
            </a:r>
            <a:r>
              <a:rPr lang="en-US" altLang="zh-CN" sz="1400" i="1" dirty="0">
                <a:solidFill>
                  <a:srgbClr val="0000FF"/>
                </a:solidFill>
              </a:rPr>
              <a:t>Conservation of radiance. </a:t>
            </a:r>
          </a:p>
        </p:txBody>
      </p:sp>
      <p:sp>
        <p:nvSpPr>
          <p:cNvPr id="10" name="object 8"/>
          <p:cNvSpPr txBox="1"/>
          <p:nvPr/>
        </p:nvSpPr>
        <p:spPr>
          <a:xfrm>
            <a:off x="580032" y="1516784"/>
            <a:ext cx="4919068" cy="437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Radiance conservation theorem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radiance through a lossless optical system is conserved. </a:t>
            </a: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light can only be spread over a larger area if the angular distribution narrows down accordingly (and vice versa)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Microscopy— magnification factor of sample plane equals </a:t>
            </a:r>
            <a:r>
              <a:rPr lang="en-US" altLang="zh-CN" sz="1600" dirty="0" err="1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minification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factor of angular distribution at the image plane 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radiance is not conserved in a </a:t>
            </a:r>
            <a:r>
              <a:rPr lang="en-US" altLang="zh-CN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lossy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optical system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Vignetting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etendue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1966" y="1284557"/>
            <a:ext cx="6079369" cy="2631200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204624"/>
              </p:ext>
            </p:extLst>
          </p:nvPr>
        </p:nvGraphicFramePr>
        <p:xfrm>
          <a:off x="6360520" y="4944578"/>
          <a:ext cx="2501900" cy="85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r:id="rId5" imgW="1358900" imgH="457200" progId="Equation.DSMT4">
                  <p:embed/>
                </p:oleObj>
              </mc:Choice>
              <mc:Fallback>
                <p:oleObj r:id="rId5" imgW="13589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520" y="4944578"/>
                        <a:ext cx="2501900" cy="851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37527"/>
              </p:ext>
            </p:extLst>
          </p:nvPr>
        </p:nvGraphicFramePr>
        <p:xfrm>
          <a:off x="9511147" y="4348413"/>
          <a:ext cx="1833797" cy="687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r:id="rId7" imgW="1066337" imgH="393529" progId="Equation.DSMT4">
                  <p:embed/>
                </p:oleObj>
              </mc:Choice>
              <mc:Fallback>
                <p:oleObj r:id="rId7" imgW="1066337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147" y="4348413"/>
                        <a:ext cx="1833797" cy="6876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767538"/>
              </p:ext>
            </p:extLst>
          </p:nvPr>
        </p:nvGraphicFramePr>
        <p:xfrm>
          <a:off x="9511147" y="5145511"/>
          <a:ext cx="1833797" cy="700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6" r:id="rId9" imgW="1054100" imgH="393700" progId="Equation.DSMT4">
                  <p:embed/>
                </p:oleObj>
              </mc:Choice>
              <mc:Fallback>
                <p:oleObj r:id="rId9" imgW="10541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147" y="5145511"/>
                        <a:ext cx="1833797" cy="700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866266"/>
              </p:ext>
            </p:extLst>
          </p:nvPr>
        </p:nvGraphicFramePr>
        <p:xfrm>
          <a:off x="6360520" y="5879421"/>
          <a:ext cx="410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7" name="公式" r:id="rId11" imgW="4101840" imgH="368280" progId="Equation.3">
                  <p:embed/>
                </p:oleObj>
              </mc:Choice>
              <mc:Fallback>
                <p:oleObj name="公式" r:id="rId11" imgW="410184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60520" y="5879421"/>
                        <a:ext cx="4102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组合 27"/>
          <p:cNvGrpSpPr/>
          <p:nvPr/>
        </p:nvGrpSpPr>
        <p:grpSpPr>
          <a:xfrm>
            <a:off x="6312536" y="4415358"/>
            <a:ext cx="2166088" cy="433064"/>
            <a:chOff x="5731966" y="5963068"/>
            <a:chExt cx="2009533" cy="433064"/>
          </a:xfrm>
        </p:grpSpPr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636145"/>
                </p:ext>
              </p:extLst>
            </p:nvPr>
          </p:nvGraphicFramePr>
          <p:xfrm>
            <a:off x="6900759" y="5984341"/>
            <a:ext cx="840740" cy="411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88" r:id="rId13" imgW="457200" imgH="228600" progId="Equation.DSMT4">
                    <p:embed/>
                  </p:oleObj>
                </mc:Choice>
                <mc:Fallback>
                  <p:oleObj r:id="rId13" imgW="45720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0759" y="5984341"/>
                          <a:ext cx="840740" cy="41179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矩形 26"/>
            <p:cNvSpPr/>
            <p:nvPr/>
          </p:nvSpPr>
          <p:spPr>
            <a:xfrm>
              <a:off x="5731966" y="5963068"/>
              <a:ext cx="171379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>
                <a:lnSpc>
                  <a:spcPct val="90000"/>
                </a:lnSpc>
                <a:spcBef>
                  <a:spcPts val="1000"/>
                </a:spcBef>
              </a:pPr>
              <a:endParaRPr lang="en-US" altLang="zh-C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6079670" y="4436343"/>
            <a:ext cx="149271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Proof of</a:t>
            </a:r>
          </a:p>
        </p:txBody>
      </p:sp>
    </p:spTree>
    <p:extLst>
      <p:ext uri="{BB962C8B-B14F-4D97-AF65-F5344CB8AC3E}">
        <p14:creationId xmlns:p14="http://schemas.microsoft.com/office/powerpoint/2010/main" val="365091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2.8.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80031" y="1516784"/>
            <a:ext cx="11162025" cy="2950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Radiance can be expressed as a distribution in both space and spatial frequency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dx, dy — the infinitesimal spatial intervals normal to the direction of interest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For conserved radiance, the space-bandwidth product is constant</a:t>
            </a:r>
          </a:p>
          <a:p>
            <a:pPr marL="0" lvl="1">
              <a:lnSpc>
                <a:spcPct val="90000"/>
              </a:lnSpc>
              <a:spcBef>
                <a:spcPts val="500"/>
              </a:spcBef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90000"/>
              </a:lnSpc>
              <a:spcBef>
                <a:spcPts val="500"/>
              </a:spcBef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506294"/>
              </p:ext>
            </p:extLst>
          </p:nvPr>
        </p:nvGraphicFramePr>
        <p:xfrm>
          <a:off x="3671843" y="1977232"/>
          <a:ext cx="497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6" name="公式" r:id="rId4" imgW="4978080" imgH="838080" progId="Equation.3">
                  <p:embed/>
                </p:oleObj>
              </mc:Choice>
              <mc:Fallback>
                <p:oleObj name="公式" r:id="rId4" imgW="49780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71843" y="1977232"/>
                        <a:ext cx="4978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625156"/>
              </p:ext>
            </p:extLst>
          </p:nvPr>
        </p:nvGraphicFramePr>
        <p:xfrm>
          <a:off x="3671843" y="3767933"/>
          <a:ext cx="170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7" name="公式" r:id="rId6" imgW="1701720" imgH="380880" progId="Equation.3">
                  <p:embed/>
                </p:oleObj>
              </mc:Choice>
              <mc:Fallback>
                <p:oleObj name="公式" r:id="rId6" imgW="1701720" imgH="380880" progId="Equation.3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71843" y="3767933"/>
                        <a:ext cx="1701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141127"/>
              </p:ext>
            </p:extLst>
          </p:nvPr>
        </p:nvGraphicFramePr>
        <p:xfrm>
          <a:off x="6284868" y="3767933"/>
          <a:ext cx="1714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8" name="公式" r:id="rId8" imgW="1714320" imgH="406080" progId="Equation.3">
                  <p:embed/>
                </p:oleObj>
              </mc:Choice>
              <mc:Fallback>
                <p:oleObj name="公式" r:id="rId8" imgW="1714320" imgH="406080" progId="Equation.3">
                  <p:embed/>
                  <p:pic>
                    <p:nvPicPr>
                      <p:cNvPr id="17" name="对象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84868" y="3767933"/>
                        <a:ext cx="17145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703530"/>
              </p:ext>
            </p:extLst>
          </p:nvPr>
        </p:nvGraphicFramePr>
        <p:xfrm>
          <a:off x="3671844" y="4979768"/>
          <a:ext cx="1585956" cy="46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9" r:id="rId10" imgW="774364" imgH="228501" progId="Equation.DSMT4">
                  <p:embed/>
                </p:oleObj>
              </mc:Choice>
              <mc:Fallback>
                <p:oleObj r:id="rId10" imgW="774364" imgH="228501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44" y="4979768"/>
                        <a:ext cx="1585956" cy="464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836116"/>
              </p:ext>
            </p:extLst>
          </p:nvPr>
        </p:nvGraphicFramePr>
        <p:xfrm>
          <a:off x="3671843" y="5507614"/>
          <a:ext cx="170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公式" r:id="rId12" imgW="1701720" imgH="380880" progId="Equation.3">
                  <p:embed/>
                </p:oleObj>
              </mc:Choice>
              <mc:Fallback>
                <p:oleObj name="公式" r:id="rId12" imgW="1701720" imgH="380880" progId="Equation.3">
                  <p:embed/>
                  <p:pic>
                    <p:nvPicPr>
                      <p:cNvPr id="17" name="对象 1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71843" y="5507614"/>
                        <a:ext cx="1701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5773311" y="4908701"/>
            <a:ext cx="3245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(uncertainty relation) </a:t>
            </a:r>
            <a:endParaRPr lang="zh-CN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5773311" y="5426949"/>
            <a:ext cx="3535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(radiance conservation) 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839742" y="4203757"/>
            <a:ext cx="1090231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dx,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dkx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dy,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dky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considered as the power-weighted spreads in space and spatial frequency along x and y.</a:t>
            </a:r>
          </a:p>
        </p:txBody>
      </p:sp>
    </p:spTree>
    <p:extLst>
      <p:ext uri="{BB962C8B-B14F-4D97-AF65-F5344CB8AC3E}">
        <p14:creationId xmlns:p14="http://schemas.microsoft.com/office/powerpoint/2010/main" val="421246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2.9. Spectral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80031" y="1516784"/>
            <a:ext cx="11162025" cy="3624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Spectral radiance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v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Radiance per unit of frequency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v</a:t>
            </a:r>
            <a:r>
              <a:rPr lang="en-US" altLang="zh-CN" sz="2400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allows us to characterize the emission from a surface element into a certain direction, with temporal frequency content.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v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can be defined with respect to angular frequency,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ω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, and wavelength,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λ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, by changing the variable and using the respective Jacobian. 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528311"/>
              </p:ext>
            </p:extLst>
          </p:nvPr>
        </p:nvGraphicFramePr>
        <p:xfrm>
          <a:off x="2389188" y="2349500"/>
          <a:ext cx="1016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公式" r:id="rId4" imgW="1015920" imgH="723600" progId="Equation.3">
                  <p:embed/>
                </p:oleObj>
              </mc:Choice>
              <mc:Fallback>
                <p:oleObj name="公式" r:id="rId4" imgW="1015920" imgH="723600" progId="Equation.3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9188" y="2349500"/>
                        <a:ext cx="1016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4317"/>
              </p:ext>
            </p:extLst>
          </p:nvPr>
        </p:nvGraphicFramePr>
        <p:xfrm>
          <a:off x="3910013" y="2355850"/>
          <a:ext cx="203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公式" r:id="rId6" imgW="2031840" imgH="723600" progId="Equation.3">
                  <p:embed/>
                </p:oleObj>
              </mc:Choice>
              <mc:Fallback>
                <p:oleObj name="公式" r:id="rId6" imgW="2031840" imgH="723600" progId="Equation.3">
                  <p:embed/>
                  <p:pic>
                    <p:nvPicPr>
                      <p:cNvPr id="11" name="对象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10013" y="2355850"/>
                        <a:ext cx="2032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93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9745069" cy="326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Radiometry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measure—photodetector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Cases: Unravel the properties of light in an absolute, unbiased sense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Photometry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Physiological response of the human retina—human eye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Cases: Consumer cameras, displays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What kind of quantities of an electromagnetic ﬁeld are most commonly used in radiometry?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 Radiometric Properties of Light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38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2.10. Exitance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580029" y="992786"/>
            <a:ext cx="11162025" cy="2562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Exitance </a:t>
            </a:r>
            <a:r>
              <a:rPr lang="en-US" altLang="zh-CN" sz="2400" i="1" dirty="0">
                <a:latin typeface="Times New Roman" panose="02020603050405020304" pitchFamily="18" charset="0"/>
              </a:rPr>
              <a:t>M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power emitted by a source per unit area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0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Exitance is the property of a source, while irradiance is the property of the field.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Exitance represents the radiance of the source integrated over all solid angles </a:t>
            </a:r>
          </a:p>
          <a:p>
            <a:pPr marL="0" lvl="1">
              <a:lnSpc>
                <a:spcPct val="90000"/>
              </a:lnSpc>
              <a:spcBef>
                <a:spcPts val="1000"/>
              </a:spcBef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271609"/>
              </p:ext>
            </p:extLst>
          </p:nvPr>
        </p:nvGraphicFramePr>
        <p:xfrm>
          <a:off x="2344738" y="1640512"/>
          <a:ext cx="1104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公式" r:id="rId4" imgW="1104840" imgH="799920" progId="Equation.3">
                  <p:embed/>
                </p:oleObj>
              </mc:Choice>
              <mc:Fallback>
                <p:oleObj name="公式" r:id="rId4" imgW="1104840" imgH="79992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44738" y="1640512"/>
                        <a:ext cx="11049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012904"/>
              </p:ext>
            </p:extLst>
          </p:nvPr>
        </p:nvGraphicFramePr>
        <p:xfrm>
          <a:off x="5025939" y="1649036"/>
          <a:ext cx="1181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公式" r:id="rId6" imgW="1180800" imgH="723600" progId="Equation.3">
                  <p:embed/>
                </p:oleObj>
              </mc:Choice>
              <mc:Fallback>
                <p:oleObj name="公式" r:id="rId6" imgW="1180800" imgH="723600" progId="Equation.3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25939" y="1649036"/>
                        <a:ext cx="11811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720777"/>
              </p:ext>
            </p:extLst>
          </p:nvPr>
        </p:nvGraphicFramePr>
        <p:xfrm>
          <a:off x="2344739" y="3229088"/>
          <a:ext cx="2043112" cy="55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r:id="rId8" imgW="1079032" imgH="291973" progId="Equation.DSMT4">
                  <p:embed/>
                </p:oleObj>
              </mc:Choice>
              <mc:Fallback>
                <p:oleObj r:id="rId8" imgW="1079032" imgH="29197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9" y="3229088"/>
                        <a:ext cx="2043112" cy="552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580030" y="4378064"/>
            <a:ext cx="11162025" cy="104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Spectral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M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v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unit frequency, or power emitted by the source per unit area, per unit frequency</a:t>
            </a: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3823"/>
              </p:ext>
            </p:extLst>
          </p:nvPr>
        </p:nvGraphicFramePr>
        <p:xfrm>
          <a:off x="2344738" y="5357204"/>
          <a:ext cx="2247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公式" r:id="rId10" imgW="2247840" imgH="812520" progId="Equation.3">
                  <p:embed/>
                </p:oleObj>
              </mc:Choice>
              <mc:Fallback>
                <p:oleObj name="公式" r:id="rId10" imgW="2247840" imgH="81252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44738" y="5357204"/>
                        <a:ext cx="22479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183783"/>
              </p:ext>
            </p:extLst>
          </p:nvPr>
        </p:nvGraphicFramePr>
        <p:xfrm>
          <a:off x="5025939" y="5357204"/>
          <a:ext cx="1612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公式" r:id="rId12" imgW="1612800" imgH="723600" progId="Equation.3">
                  <p:embed/>
                </p:oleObj>
              </mc:Choice>
              <mc:Fallback>
                <p:oleObj name="公式" r:id="rId12" imgW="1612800" imgH="723600" progId="Equation.3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25939" y="5357204"/>
                        <a:ext cx="1612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099545" y="37048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2.11. Spectral Exitance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2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925481" y="1122363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solidFill>
                  <a:sysClr val="windowText" lastClr="000000"/>
                </a:solidFill>
              </a:rPr>
              <a:t>3. Photon-based Radiometric Quantities</a:t>
            </a:r>
          </a:p>
        </p:txBody>
      </p:sp>
    </p:spTree>
    <p:extLst>
      <p:ext uri="{BB962C8B-B14F-4D97-AF65-F5344CB8AC3E}">
        <p14:creationId xmlns:p14="http://schemas.microsoft.com/office/powerpoint/2010/main" val="3340779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183409"/>
            <a:ext cx="9745069" cy="4552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Each photon carries an energy 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Total energy of optical 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the number of photons (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unitless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Define an entirely equivalent set of radiometric quantities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 whenever discrete nature of light is relevant.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Cases: studying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photodetection</a:t>
            </a: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3.1. Number of Photons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862838" y="2345045"/>
          <a:ext cx="1201233" cy="128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r:id="rId4" imgW="571252" imgH="609336" progId="Equation.DSMT4">
                  <p:embed/>
                </p:oleObj>
              </mc:Choice>
              <mc:Fallback>
                <p:oleObj r:id="rId4" imgW="571252" imgH="609336" progId="Equation.DSMT4">
                  <p:embed/>
                  <p:pic>
                    <p:nvPicPr>
                      <p:cNvPr id="3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838" y="2345045"/>
                        <a:ext cx="1201233" cy="1281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793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9745069" cy="4277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density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photons per unit volume.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Photon flux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P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q</a:t>
            </a:r>
            <a:endParaRPr lang="en-US" altLang="zh-CN" sz="2400" i="1" baseline="-25000" dirty="0"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quantity analogous to power.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q — a photon quantity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 between </a:t>
            </a:r>
            <a:r>
              <a:rPr lang="en-US" altLang="zh-CN" sz="20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(power) is straight forward.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3.2. Photon Density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5139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3.3. Photon Flux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752455" y="1868488"/>
          <a:ext cx="774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公式" r:id="rId4" imgW="774360" imgH="723600" progId="Equation.3">
                  <p:embed/>
                </p:oleObj>
              </mc:Choice>
              <mc:Fallback>
                <p:oleObj name="公式" r:id="rId4" imgW="774360" imgH="723600" progId="Equation.3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455" y="1868488"/>
                        <a:ext cx="7747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555090" y="2046288"/>
          <a:ext cx="1028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公式" r:id="rId6" imgW="1028520" imgH="368280" progId="Equation.3">
                  <p:embed/>
                </p:oleObj>
              </mc:Choice>
              <mc:Fallback>
                <p:oleObj name="公式" r:id="rId6" imgW="1028520" imgH="368280" progId="Equation.3">
                  <p:embed/>
                  <p:pic>
                    <p:nvPicPr>
                      <p:cNvPr id="11" name="对象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5090" y="2046288"/>
                        <a:ext cx="1028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752455" y="4017331"/>
          <a:ext cx="1028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公式" r:id="rId8" imgW="1028520" imgH="723600" progId="Equation.3">
                  <p:embed/>
                </p:oleObj>
              </mc:Choice>
              <mc:Fallback>
                <p:oleObj name="公式" r:id="rId8" imgW="1028520" imgH="723600" progId="Equation.3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2455" y="4017331"/>
                        <a:ext cx="10287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555090" y="4173291"/>
          <a:ext cx="1038370" cy="411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公式" r:id="rId10" imgW="1054080" imgH="419040" progId="Equation.3">
                  <p:embed/>
                </p:oleObj>
              </mc:Choice>
              <mc:Fallback>
                <p:oleObj name="公式" r:id="rId10" imgW="1054080" imgH="41904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55090" y="4173291"/>
                        <a:ext cx="1038370" cy="411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752455" y="5518368"/>
          <a:ext cx="43640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2" imgW="2323800" imgH="393480" progId="Equation.DSMT4">
                  <p:embed/>
                </p:oleObj>
              </mc:Choice>
              <mc:Fallback>
                <p:oleObj name="Equation" r:id="rId12" imgW="2323800" imgH="393480" progId="Equation.DSMT4">
                  <p:embed/>
                  <p:pic>
                    <p:nvPicPr>
                      <p:cNvPr id="14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455" y="5518368"/>
                        <a:ext cx="4364038" cy="75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696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10758779" cy="383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temporal power spectrum 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flux per unit temporal frequency.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the number of photons per second in the infinitesimal interval (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 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v+dv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Energy-based power spectrum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3.4. Photon Temporal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704975" y="1906072"/>
          <a:ext cx="1735262" cy="763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952200" imgH="419040" progId="Equation.DSMT4">
                  <p:embed/>
                </p:oleObj>
              </mc:Choice>
              <mc:Fallback>
                <p:oleObj name="Equation" r:id="rId4" imgW="952200" imgH="419040" progId="Equation.DSMT4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4975" y="1906072"/>
                        <a:ext cx="1735262" cy="763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130673" y="2082248"/>
          <a:ext cx="16160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公式" r:id="rId6" imgW="1638000" imgH="419040" progId="Equation.3">
                  <p:embed/>
                </p:oleObj>
              </mc:Choice>
              <mc:Fallback>
                <p:oleObj name="公式" r:id="rId6" imgW="1638000" imgH="41904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30673" y="2082248"/>
                        <a:ext cx="1616075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704975" y="3748088"/>
          <a:ext cx="4600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8" imgW="2425680" imgH="431640" progId="Equation.DSMT4">
                  <p:embed/>
                </p:oleObj>
              </mc:Choice>
              <mc:Fallback>
                <p:oleObj name="Equation" r:id="rId8" imgW="2425680" imgH="431640" progId="Equation.DSMT4">
                  <p:embed/>
                  <p:pic>
                    <p:nvPicPr>
                      <p:cNvPr id="2" name="对象 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04975" y="3748088"/>
                        <a:ext cx="4600575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622965" y="4713557"/>
          <a:ext cx="20955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10" imgW="1104840" imgH="393480" progId="Equation.DSMT4">
                  <p:embed/>
                </p:oleObj>
              </mc:Choice>
              <mc:Fallback>
                <p:oleObj name="Equation" r:id="rId10" imgW="1104840" imgH="39348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22965" y="4713557"/>
                        <a:ext cx="2095500" cy="74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622965" y="5461269"/>
          <a:ext cx="22669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2" imgW="1193760" imgH="393480" progId="Equation.DSMT4">
                  <p:embed/>
                </p:oleObj>
              </mc:Choice>
              <mc:Fallback>
                <p:oleObj name="Equation" r:id="rId12" imgW="1193760" imgH="393480" progId="Equation.DSMT4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22965" y="5461269"/>
                        <a:ext cx="2266950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04976" y="4938613"/>
          <a:ext cx="1726478" cy="34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公式" r:id="rId14" imgW="1676160" imgH="330120" progId="Equation.3">
                  <p:embed/>
                </p:oleObj>
              </mc:Choice>
              <mc:Fallback>
                <p:oleObj name="公式" r:id="rId14" imgW="1676160" imgH="33012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04976" y="4938613"/>
                        <a:ext cx="1726478" cy="340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704975" y="5650052"/>
          <a:ext cx="1687512" cy="35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公式" r:id="rId16" imgW="1562040" imgH="330120" progId="Equation.3">
                  <p:embed/>
                </p:oleObj>
              </mc:Choice>
              <mc:Fallback>
                <p:oleObj name="公式" r:id="rId16" imgW="1562040" imgH="33012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04975" y="5650052"/>
                        <a:ext cx="1687512" cy="35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406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10758779" cy="5215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intensity 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flux per unit solid angle, </a:t>
            </a:r>
            <a:r>
              <a:rPr lang="el-GR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CN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spatial power spectrum of the photon flux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3.5. Photon Intensity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635125" y="2056139"/>
          <a:ext cx="1574800" cy="78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公式" r:id="rId4" imgW="1511280" imgH="749160" progId="Equation.3">
                  <p:embed/>
                </p:oleObj>
              </mc:Choice>
              <mc:Fallback>
                <p:oleObj name="公式" r:id="rId4" imgW="1511280" imgH="74916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5125" y="2056139"/>
                        <a:ext cx="1574800" cy="78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225471" y="2222658"/>
          <a:ext cx="1984829" cy="40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公式" r:id="rId6" imgW="1879560" imgH="380880" progId="Equation.3">
                  <p:embed/>
                </p:oleObj>
              </mc:Choice>
              <mc:Fallback>
                <p:oleObj name="公式" r:id="rId6" imgW="1879560" imgH="380880" progId="Equation.3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5471" y="2222658"/>
                        <a:ext cx="1984829" cy="40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1635125" y="3017345"/>
          <a:ext cx="2565400" cy="738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公式" r:id="rId8" imgW="2603160" imgH="749160" progId="Equation.3">
                  <p:embed/>
                </p:oleObj>
              </mc:Choice>
              <mc:Fallback>
                <p:oleObj name="公式" r:id="rId8" imgW="2603160" imgH="749160" progId="Equation.3">
                  <p:embed/>
                  <p:pic>
                    <p:nvPicPr>
                      <p:cNvPr id="17" name="对象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35125" y="3017345"/>
                        <a:ext cx="2565400" cy="738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635125" y="3936070"/>
          <a:ext cx="3727450" cy="909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公式" r:id="rId10" imgW="3479760" imgH="850680" progId="Equation.3">
                  <p:embed/>
                </p:oleObj>
              </mc:Choice>
              <mc:Fallback>
                <p:oleObj name="公式" r:id="rId10" imgW="3479760" imgH="850680" progId="Equation.3">
                  <p:embed/>
                  <p:pic>
                    <p:nvPicPr>
                      <p:cNvPr id="18" name="对象 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35125" y="3936070"/>
                        <a:ext cx="3727450" cy="909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838200" y="5583363"/>
          <a:ext cx="796925" cy="36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公式" r:id="rId12" imgW="876240" imgH="406080" progId="Equation.3">
                  <p:embed/>
                </p:oleObj>
              </mc:Choice>
              <mc:Fallback>
                <p:oleObj name="公式" r:id="rId12" imgW="876240" imgH="406080" progId="Equation.3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8200" y="5583363"/>
                        <a:ext cx="796925" cy="36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635125" y="4893320"/>
          <a:ext cx="2108200" cy="54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4" imgW="952087" imgH="253890" progId="Equation.DSMT4">
                  <p:embed/>
                </p:oleObj>
              </mc:Choice>
              <mc:Fallback>
                <p:oleObj name="Equation" r:id="rId14" imgW="952087" imgH="253890" progId="Equation.DSMT4">
                  <p:embed/>
                  <p:pic>
                    <p:nvPicPr>
                      <p:cNvPr id="1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4893320"/>
                        <a:ext cx="2108200" cy="548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084800" y="1178974"/>
          <a:ext cx="289645" cy="377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公式" r:id="rId16" imgW="291960" imgH="380880" progId="Equation.3">
                  <p:embed/>
                </p:oleObj>
              </mc:Choice>
              <mc:Fallback>
                <p:oleObj name="公式" r:id="rId16" imgW="291960" imgH="380880" progId="Equation.3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84800" y="1178974"/>
                        <a:ext cx="289645" cy="377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77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10758779" cy="2848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irradiance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flux per unit area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Energy-based irradiance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3.6. Photon Irradiance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912938" y="1844225"/>
          <a:ext cx="1049337" cy="763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公式" r:id="rId4" imgW="1028520" imgH="749160" progId="Equation.3">
                  <p:embed/>
                </p:oleObj>
              </mc:Choice>
              <mc:Fallback>
                <p:oleObj name="公式" r:id="rId4" imgW="1028520" imgH="74916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2938" y="1844225"/>
                        <a:ext cx="1049337" cy="763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3963988" y="1841176"/>
          <a:ext cx="1189037" cy="766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公式" r:id="rId6" imgW="1143000" imgH="736560" progId="Equation.3">
                  <p:embed/>
                </p:oleObj>
              </mc:Choice>
              <mc:Fallback>
                <p:oleObj name="公式" r:id="rId6" imgW="1143000" imgH="736560" progId="Equation.3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63988" y="1841176"/>
                        <a:ext cx="1189037" cy="766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912939" y="3105240"/>
          <a:ext cx="2784474" cy="76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公式" r:id="rId8" imgW="2730240" imgH="749160" progId="Equation.3">
                  <p:embed/>
                </p:oleObj>
              </mc:Choice>
              <mc:Fallback>
                <p:oleObj name="公式" r:id="rId8" imgW="2730240" imgH="749160" progId="Equation.3">
                  <p:embed/>
                  <p:pic>
                    <p:nvPicPr>
                      <p:cNvPr id="11" name="对象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12939" y="3105240"/>
                        <a:ext cx="2784474" cy="763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838200" y="39678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3.7. Photon Spectral Irradiance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595021" y="4834659"/>
            <a:ext cx="10758779" cy="15947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spectral irradiance 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flux per unit area, per unit of optical frequency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419599" y="4808292"/>
          <a:ext cx="2778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公式" r:id="rId10" imgW="279360" imgH="393480" progId="Equation.3">
                  <p:embed/>
                </p:oleObj>
              </mc:Choice>
              <mc:Fallback>
                <p:oleObj name="公式" r:id="rId10" imgW="279360" imgH="39348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19599" y="4808292"/>
                        <a:ext cx="277813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1751013" y="5499100"/>
          <a:ext cx="1373187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公式" r:id="rId12" imgW="1346040" imgH="774360" progId="Equation.3">
                  <p:embed/>
                </p:oleObj>
              </mc:Choice>
              <mc:Fallback>
                <p:oleObj name="公式" r:id="rId12" imgW="1346040" imgH="774360" progId="Equation.3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51013" y="5499100"/>
                        <a:ext cx="1373187" cy="78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772692" y="5497111"/>
          <a:ext cx="15716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公式" r:id="rId14" imgW="1511280" imgH="736560" progId="Equation.3">
                  <p:embed/>
                </p:oleObj>
              </mc:Choice>
              <mc:Fallback>
                <p:oleObj name="公式" r:id="rId14" imgW="1511280" imgH="736560" progId="Equation.3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72692" y="5497111"/>
                        <a:ext cx="1571625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929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10758779" cy="2664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radiance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flux emitted or absorbed by a surface, per unit solid angle, per unit projected area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the projection of the area normal to the direction of interest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3.8. Photon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912939" y="2086058"/>
          <a:ext cx="20605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公式" r:id="rId4" imgW="2019240" imgH="774360" progId="Equation.3">
                  <p:embed/>
                </p:oleObj>
              </mc:Choice>
              <mc:Fallback>
                <p:oleObj name="公式" r:id="rId4" imgW="2019240" imgH="77436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2939" y="2086058"/>
                        <a:ext cx="206057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873625" y="2289561"/>
          <a:ext cx="24447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公式" r:id="rId6" imgW="2349360" imgH="419040" progId="Equation.3">
                  <p:embed/>
                </p:oleObj>
              </mc:Choice>
              <mc:Fallback>
                <p:oleObj name="公式" r:id="rId6" imgW="2349360" imgH="419040" progId="Equation.3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3625" y="2289561"/>
                        <a:ext cx="2444750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838200" y="39678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3.9. Photon Spectral Radiance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595021" y="4834659"/>
            <a:ext cx="10758779" cy="1134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spectral radiance 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radiance per unit frequency. </a:t>
            </a:r>
            <a:endParaRPr lang="en-US" altLang="zh-CN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267991" y="4811866"/>
          <a:ext cx="2905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公式" r:id="rId8" imgW="291960" imgH="393480" progId="Equation.3">
                  <p:embed/>
                </p:oleObj>
              </mc:Choice>
              <mc:Fallback>
                <p:oleObj name="公式" r:id="rId8" imgW="291960" imgH="39348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991" y="4811866"/>
                        <a:ext cx="290513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1912939" y="5517391"/>
          <a:ext cx="11144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公式" r:id="rId10" imgW="1091880" imgH="749160" progId="Equation.3">
                  <p:embed/>
                </p:oleObj>
              </mc:Choice>
              <mc:Fallback>
                <p:oleObj name="公式" r:id="rId10" imgW="1091880" imgH="749160" progId="Equation.3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12939" y="5517391"/>
                        <a:ext cx="1114425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973514" y="5514216"/>
          <a:ext cx="235108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公式" r:id="rId12" imgW="2260440" imgH="736560" progId="Equation.3">
                  <p:embed/>
                </p:oleObj>
              </mc:Choice>
              <mc:Fallback>
                <p:oleObj name="公式" r:id="rId12" imgW="2260440" imgH="736560" progId="Equation.3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73514" y="5514216"/>
                        <a:ext cx="2351087" cy="76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153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95021" y="1182280"/>
            <a:ext cx="10758779" cy="272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i="1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q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photon flux emitted by a source per unit area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describes a source, while the photon irradiance is a property of the field and shares the same units.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3.10. Photon </a:t>
            </a:r>
            <a:r>
              <a:rPr lang="en-US" altLang="zh-CN" b="1" dirty="0" err="1"/>
              <a:t>Exitance</a:t>
            </a:r>
            <a:endParaRPr lang="en-US" altLang="zh-CN" b="1" dirty="0"/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314575" y="1909763"/>
          <a:ext cx="12573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公式" r:id="rId4" imgW="1231560" imgH="825480" progId="Equation.3">
                  <p:embed/>
                </p:oleObj>
              </mc:Choice>
              <mc:Fallback>
                <p:oleObj name="公式" r:id="rId4" imgW="1231560" imgH="82548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4575" y="1909763"/>
                        <a:ext cx="1257300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657725" y="1909763"/>
          <a:ext cx="13620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公式" r:id="rId6" imgW="1307880" imgH="736560" progId="Equation.3">
                  <p:embed/>
                </p:oleObj>
              </mc:Choice>
              <mc:Fallback>
                <p:oleObj name="公式" r:id="rId6" imgW="1307880" imgH="736560" progId="Equation.3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57725" y="1909763"/>
                        <a:ext cx="1362075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838200" y="35896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3.11. Photon Spectral </a:t>
            </a:r>
            <a:r>
              <a:rPr lang="en-US" altLang="zh-CN" b="1" dirty="0" err="1"/>
              <a:t>Exitance</a:t>
            </a:r>
            <a:endParaRPr lang="en-US" altLang="zh-CN" b="1" dirty="0"/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595021" y="4380059"/>
            <a:ext cx="10758779" cy="1134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Photon spectral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photon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exitance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unit frequency. </a:t>
            </a:r>
            <a:endParaRPr lang="en-US" altLang="zh-CN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241800" y="4357113"/>
          <a:ext cx="4429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公式" r:id="rId8" imgW="444240" imgH="393480" progId="Equation.3">
                  <p:embed/>
                </p:oleObj>
              </mc:Choice>
              <mc:Fallback>
                <p:oleObj name="公式" r:id="rId8" imgW="444240" imgH="39348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41800" y="4357113"/>
                        <a:ext cx="442913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2314575" y="5156955"/>
          <a:ext cx="14001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公式" r:id="rId10" imgW="1371600" imgH="749160" progId="Equation.3">
                  <p:embed/>
                </p:oleObj>
              </mc:Choice>
              <mc:Fallback>
                <p:oleObj name="公式" r:id="rId10" imgW="1371600" imgH="749160" progId="Equation.3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14575" y="5156955"/>
                        <a:ext cx="1400175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4821237" y="5153780"/>
          <a:ext cx="17430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公式" r:id="rId12" imgW="1676160" imgH="736560" progId="Equation.3">
                  <p:embed/>
                </p:oleObj>
              </mc:Choice>
              <mc:Fallback>
                <p:oleObj name="公式" r:id="rId12" imgW="1676160" imgH="736560" progId="Equation.3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21237" y="5153780"/>
                        <a:ext cx="1743075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86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925481" y="1122363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solidFill>
                  <a:sysClr val="windowText" lastClr="000000"/>
                </a:solidFill>
              </a:rPr>
              <a:t>4. Photometric </a:t>
            </a:r>
            <a:r>
              <a:rPr lang="en-US" altLang="zh-CN" dirty="0">
                <a:solidFill>
                  <a:sysClr val="windowText" lastClr="000000"/>
                </a:solidFill>
              </a:rPr>
              <a:t>P</a:t>
            </a:r>
            <a:r>
              <a:rPr lang="en-US" dirty="0">
                <a:solidFill>
                  <a:sysClr val="windowText" lastClr="000000"/>
                </a:solidFill>
              </a:rPr>
              <a:t>roperties of Light</a:t>
            </a:r>
          </a:p>
        </p:txBody>
      </p:sp>
    </p:spTree>
    <p:extLst>
      <p:ext uri="{BB962C8B-B14F-4D97-AF65-F5344CB8AC3E}">
        <p14:creationId xmlns:p14="http://schemas.microsoft.com/office/powerpoint/2010/main" val="410614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10545169" cy="4038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Quantifies ability to perform work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Accelerating particles, heating materials, generating photoelectrons in a detector,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is measured in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Joules(J)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Energy conversion generate light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Thermal to optical: An incandescent bulb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to optical: Electrically-pumped laser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to optical: Fireflies, chemically-excited lasers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Light-matter interactions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Inelastic: An optical field exchange energy with various materials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Elastic: Light change direction of propagation (or momentum), without loss (or gain) in energy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2.1 Energy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61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5820769" cy="340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Photometry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of the light perceived by the human eye (subjective photodetector).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Spectral sensitivity of the eye is taken into account.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Luminosity function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eye spectral response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Day-time (</a:t>
            </a:r>
            <a:r>
              <a:rPr lang="en-US" altLang="zh-CN" sz="1600" dirty="0" err="1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photopic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adaptation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time (scotopic) adaptation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Day time spectral response — Luminous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 Photometric properties of light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559" y="1516784"/>
            <a:ext cx="5094933" cy="3571866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6781230" y="5059035"/>
            <a:ext cx="5023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4.1. </a:t>
            </a:r>
            <a:r>
              <a:rPr lang="en-US" altLang="zh-CN" sz="1400" i="1" dirty="0" err="1">
                <a:solidFill>
                  <a:srgbClr val="0000FF"/>
                </a:solidFill>
              </a:rPr>
              <a:t>Photopic</a:t>
            </a:r>
            <a:r>
              <a:rPr lang="en-US" altLang="zh-CN" sz="1400" i="1" dirty="0">
                <a:solidFill>
                  <a:srgbClr val="0000FF"/>
                </a:solidFill>
              </a:rPr>
              <a:t> (daytime-adapted, green curve) and scotopic (darkness-adapted blue curve) luminosity functions.</a:t>
            </a:r>
          </a:p>
        </p:txBody>
      </p:sp>
    </p:spTree>
    <p:extLst>
      <p:ext uri="{BB962C8B-B14F-4D97-AF65-F5344CB8AC3E}">
        <p14:creationId xmlns:p14="http://schemas.microsoft.com/office/powerpoint/2010/main" val="3663380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9745069" cy="13557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Luminous energy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Q</a:t>
            </a:r>
            <a:r>
              <a:rPr lang="en-US" altLang="zh-CN" sz="2400" i="1" baseline="-25000" dirty="0" err="1">
                <a:latin typeface="Times New Roman" panose="02020603050405020304" pitchFamily="18" charset="0"/>
              </a:rPr>
              <a:t>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total energy weighted according to the luminosity function.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in </a:t>
            </a:r>
            <a:r>
              <a:rPr lang="en-US" altLang="zh-CN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lumen·second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Lumen is the unit for luminous flux.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4.1. Luminous Energy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580031" y="4121415"/>
            <a:ext cx="9745069" cy="13557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Luminous flux (or luminous power)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 P</a:t>
            </a:r>
            <a:r>
              <a:rPr lang="en-US" altLang="zh-CN" sz="2400" i="1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photometric equivalent of power.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Weighted by the luminosity.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31623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4.2. Luminous Flux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612571" y="2651847"/>
          <a:ext cx="1384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公式" r:id="rId4" imgW="1384200" imgH="380880" progId="Equation.3">
                  <p:embed/>
                </p:oleObj>
              </mc:Choice>
              <mc:Fallback>
                <p:oleObj name="公式" r:id="rId4" imgW="1384200" imgH="380880" progId="Equation.3">
                  <p:embed/>
                  <p:pic>
                    <p:nvPicPr>
                      <p:cNvPr id="11" name="对象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2571" y="2651847"/>
                        <a:ext cx="1384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559548" y="5392431"/>
          <a:ext cx="1054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公式" r:id="rId6" imgW="1054080" imgH="380880" progId="Equation.3">
                  <p:embed/>
                </p:oleObj>
              </mc:Choice>
              <mc:Fallback>
                <p:oleObj name="公式" r:id="rId6" imgW="1054080" imgH="38088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9548" y="5392431"/>
                        <a:ext cx="1054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612571" y="5220981"/>
          <a:ext cx="1054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公式" r:id="rId8" imgW="1054080" imgH="723600" progId="Equation.3">
                  <p:embed/>
                </p:oleObj>
              </mc:Choice>
              <mc:Fallback>
                <p:oleObj name="公式" r:id="rId8" imgW="1054080" imgH="72360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12571" y="5220981"/>
                        <a:ext cx="10541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53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9745069" cy="673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Luminous energy density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luminous energy per unit volume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4.3. Luminous Energy Density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580031" y="4121415"/>
            <a:ext cx="11129039" cy="2037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Luminous intensity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luminous flux per unit solid angle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Candela (cd) is a primary units comprising the International System of Units (SI).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31623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4.4. Luminous Intensity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445000" y="4865025"/>
          <a:ext cx="330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公式" r:id="rId4" imgW="3301920" imgH="723600" progId="Equation.3">
                  <p:embed/>
                </p:oleObj>
              </mc:Choice>
              <mc:Fallback>
                <p:oleObj name="公式" r:id="rId4" imgW="3301920" imgH="72360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5000" y="4865025"/>
                        <a:ext cx="3302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606675" y="4865025"/>
          <a:ext cx="1066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公式" r:id="rId6" imgW="1066680" imgH="723600" progId="Equation.3">
                  <p:embed/>
                </p:oleObj>
              </mc:Choice>
              <mc:Fallback>
                <p:oleObj name="公式" r:id="rId6" imgW="1066680" imgH="723600" progId="Equation.3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06675" y="4865025"/>
                        <a:ext cx="10668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4537076" y="2182835"/>
          <a:ext cx="1422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公式" r:id="rId8" imgW="1422360" imgH="723600" progId="Equation.3">
                  <p:embed/>
                </p:oleObj>
              </mc:Choice>
              <mc:Fallback>
                <p:oleObj name="公式" r:id="rId8" imgW="1422360" imgH="723600" progId="Equation.3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37076" y="2182835"/>
                        <a:ext cx="14224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2484438" y="2208439"/>
          <a:ext cx="1117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公式" r:id="rId10" imgW="1117440" imgH="723600" progId="Equation.3">
                  <p:embed/>
                </p:oleObj>
              </mc:Choice>
              <mc:Fallback>
                <p:oleObj name="公式" r:id="rId10" imgW="1117440" imgH="723600" progId="Equation.3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84438" y="2208439"/>
                        <a:ext cx="1117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43288" y="4085931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公式" r:id="rId12" imgW="317160" imgH="393480" progId="Equation.3">
                  <p:embed/>
                </p:oleObj>
              </mc:Choice>
              <mc:Fallback>
                <p:oleObj name="公式" r:id="rId12" imgW="317160" imgH="393480" progId="Equation.3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43288" y="4085931"/>
                        <a:ext cx="317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226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6129528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Standard of candela 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candela is the luminous intensity in a given direction, of a source that emits monochromatic radiation of frequency 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 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altLang="zh-CN" sz="2000" i="1" dirty="0">
                <a:solidFill>
                  <a:srgbClr val="0E0EFF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2000" i="1" baseline="30000" dirty="0">
                <a:solidFill>
                  <a:srgbClr val="0E0E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zh-CN" sz="2000" i="1" dirty="0">
                <a:solidFill>
                  <a:srgbClr val="0E0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n-US" altLang="zh-CN" sz="2000" i="1" dirty="0">
                <a:solidFill>
                  <a:srgbClr val="0E0E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has a radiant intensity in that direction of 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1/683 W/rad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frequency of </a:t>
            </a:r>
            <a:r>
              <a:rPr lang="en-US" altLang="zh-CN" sz="1600" i="1" dirty="0">
                <a:solidFill>
                  <a:srgbClr val="59C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 </a:t>
            </a:r>
            <a:r>
              <a:rPr lang="en-US" altLang="zh-CN" sz="1600" dirty="0">
                <a:solidFill>
                  <a:srgbClr val="59C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altLang="zh-CN" sz="1600" i="1" dirty="0">
                <a:solidFill>
                  <a:srgbClr val="59CB8D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1600" i="1" baseline="30000" dirty="0">
                <a:solidFill>
                  <a:srgbClr val="59CB8D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zh-CN" sz="1600" i="1" dirty="0">
                <a:solidFill>
                  <a:srgbClr val="59C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zh-CN" sz="1600" i="1" dirty="0">
                <a:solidFill>
                  <a:srgbClr val="59C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zh-CN" sz="1600" i="1" dirty="0">
                <a:solidFill>
                  <a:srgbClr val="59C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=c/v=555nm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which the human eye is the most sensitive in bright conditions.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luminous intensity with respect to wavelength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    I</a:t>
            </a:r>
            <a:r>
              <a:rPr lang="el-GR" altLang="zh-CN" sz="2400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radiometric intensity (in W/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srad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photopic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luminosity function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evaluated at the particular wavelength 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4.4. Luminous Intensity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008" y="1516784"/>
            <a:ext cx="5094933" cy="357186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005679" y="5059035"/>
            <a:ext cx="5023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4.1. </a:t>
            </a:r>
            <a:r>
              <a:rPr lang="en-US" altLang="zh-CN" sz="1400" i="1" dirty="0" err="1">
                <a:solidFill>
                  <a:srgbClr val="0000FF"/>
                </a:solidFill>
              </a:rPr>
              <a:t>Photopic</a:t>
            </a:r>
            <a:r>
              <a:rPr lang="en-US" altLang="zh-CN" sz="1400" i="1" dirty="0">
                <a:solidFill>
                  <a:srgbClr val="0000FF"/>
                </a:solidFill>
              </a:rPr>
              <a:t> (daytime-adapted, green curve) and scotopic (darkness-adapted blue curve) luminosity functions.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94411" y="4474827"/>
          <a:ext cx="3818712" cy="47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5" imgW="1981200" imgH="254000" progId="Equation.DSMT4">
                  <p:embed/>
                </p:oleObj>
              </mc:Choice>
              <mc:Fallback>
                <p:oleObj name="Equation" r:id="rId5" imgW="1981200" imgH="254000" progId="Equation.DSMT4">
                  <p:embed/>
                  <p:pic>
                    <p:nvPicPr>
                      <p:cNvPr id="3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411" y="4474827"/>
                        <a:ext cx="3818712" cy="479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9711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10974660" cy="4644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Illuminance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400" i="1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(Equivalent to the photometric irradiance)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luminous flux per unit area.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Luminance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400" i="1" baseline="-25000" dirty="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(Equivalent to the photometric radiance) </a:t>
            </a:r>
            <a:endParaRPr lang="en-US" altLang="zh-CN" sz="2400" i="1" baseline="-250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luminous power per solid angle, per normal unit area of the source.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Brightness is sometimes used interchangeably with luminance.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4.5. Illuminance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710113" y="2300288"/>
          <a:ext cx="2108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公式" r:id="rId4" imgW="2108160" imgH="723600" progId="Equation.3">
                  <p:embed/>
                </p:oleObj>
              </mc:Choice>
              <mc:Fallback>
                <p:oleObj name="公式" r:id="rId4" imgW="2108160" imgH="723600" progId="Equation.3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0113" y="2300288"/>
                        <a:ext cx="21082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325688" y="2300288"/>
          <a:ext cx="965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公式" r:id="rId6" imgW="965160" imgH="723600" progId="Equation.3">
                  <p:embed/>
                </p:oleObj>
              </mc:Choice>
              <mc:Fallback>
                <p:oleObj name="公式" r:id="rId6" imgW="965160" imgH="723600" progId="Equation.3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25688" y="2300288"/>
                        <a:ext cx="9652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838200" y="31623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4.6. Luminance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325688" y="4924484"/>
          <a:ext cx="2159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公式" r:id="rId8" imgW="2158920" imgH="799920" progId="Equation.3">
                  <p:embed/>
                </p:oleObj>
              </mc:Choice>
              <mc:Fallback>
                <p:oleObj name="公式" r:id="rId8" imgW="2158920" imgH="799920" progId="Equation.3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25688" y="4924484"/>
                        <a:ext cx="21590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5466989" y="4962584"/>
          <a:ext cx="2552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公式" r:id="rId10" imgW="2552400" imgH="723600" progId="Equation.3">
                  <p:embed/>
                </p:oleObj>
              </mc:Choice>
              <mc:Fallback>
                <p:oleObj name="公式" r:id="rId10" imgW="2552400" imgH="72360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66989" y="4962584"/>
                        <a:ext cx="25527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470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7039969" cy="4221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Energy density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Energy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concentration in space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V—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certain(finite) volume in space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Q—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same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of energy can produce very different outcomes when distributed over </a:t>
            </a:r>
            <a:r>
              <a:rPr lang="en-US" altLang="zh-CN" sz="2400" i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en-US" altLang="zh-CN" sz="2400" i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(An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-order of magnitude difference).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2.2 Energy Density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057958"/>
              </p:ext>
            </p:extLst>
          </p:nvPr>
        </p:nvGraphicFramePr>
        <p:xfrm>
          <a:off x="1676400" y="1885955"/>
          <a:ext cx="1112606" cy="141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r:id="rId4" imgW="622030" imgH="812447" progId="Equation.DSMT4">
                  <p:embed/>
                </p:oleObj>
              </mc:Choice>
              <mc:Fallback>
                <p:oleObj r:id="rId4" imgW="622030" imgH="81244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85955"/>
                        <a:ext cx="1112606" cy="1416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8810950" y="1885955"/>
            <a:ext cx="2885750" cy="2625714"/>
            <a:chOff x="6738001" y="2150581"/>
            <a:chExt cx="1388654" cy="1263522"/>
          </a:xfrm>
        </p:grpSpPr>
        <p:sp>
          <p:nvSpPr>
            <p:cNvPr id="9" name="Freeform: Shape 2"/>
            <p:cNvSpPr/>
            <p:nvPr/>
          </p:nvSpPr>
          <p:spPr>
            <a:xfrm>
              <a:off x="6738001" y="2150581"/>
              <a:ext cx="1230598" cy="1142765"/>
            </a:xfrm>
            <a:custGeom>
              <a:avLst/>
              <a:gdLst>
                <a:gd name="connsiteX0" fmla="*/ 219924 w 1640797"/>
                <a:gd name="connsiteY0" fmla="*/ 429307 h 1523686"/>
                <a:gd name="connsiteX1" fmla="*/ 6564 w 1640797"/>
                <a:gd name="connsiteY1" fmla="*/ 1054147 h 1523686"/>
                <a:gd name="connsiteX2" fmla="*/ 463764 w 1640797"/>
                <a:gd name="connsiteY2" fmla="*/ 1511347 h 1523686"/>
                <a:gd name="connsiteX3" fmla="*/ 1301964 w 1640797"/>
                <a:gd name="connsiteY3" fmla="*/ 1313227 h 1523686"/>
                <a:gd name="connsiteX4" fmla="*/ 1637244 w 1640797"/>
                <a:gd name="connsiteY4" fmla="*/ 490267 h 1523686"/>
                <a:gd name="connsiteX5" fmla="*/ 1119084 w 1640797"/>
                <a:gd name="connsiteY5" fmla="*/ 261667 h 1523686"/>
                <a:gd name="connsiteX6" fmla="*/ 585684 w 1640797"/>
                <a:gd name="connsiteY6" fmla="*/ 2587 h 1523686"/>
                <a:gd name="connsiteX7" fmla="*/ 219924 w 1640797"/>
                <a:gd name="connsiteY7" fmla="*/ 429307 h 152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0797" h="1523686">
                  <a:moveTo>
                    <a:pt x="219924" y="429307"/>
                  </a:moveTo>
                  <a:cubicBezTo>
                    <a:pt x="123404" y="604567"/>
                    <a:pt x="-34076" y="873807"/>
                    <a:pt x="6564" y="1054147"/>
                  </a:cubicBezTo>
                  <a:cubicBezTo>
                    <a:pt x="47204" y="1234487"/>
                    <a:pt x="247864" y="1468167"/>
                    <a:pt x="463764" y="1511347"/>
                  </a:cubicBezTo>
                  <a:cubicBezTo>
                    <a:pt x="679664" y="1554527"/>
                    <a:pt x="1106384" y="1483407"/>
                    <a:pt x="1301964" y="1313227"/>
                  </a:cubicBezTo>
                  <a:cubicBezTo>
                    <a:pt x="1497544" y="1143047"/>
                    <a:pt x="1667724" y="665527"/>
                    <a:pt x="1637244" y="490267"/>
                  </a:cubicBezTo>
                  <a:cubicBezTo>
                    <a:pt x="1606764" y="315007"/>
                    <a:pt x="1294344" y="342947"/>
                    <a:pt x="1119084" y="261667"/>
                  </a:cubicBezTo>
                  <a:cubicBezTo>
                    <a:pt x="943824" y="180387"/>
                    <a:pt x="735544" y="-25353"/>
                    <a:pt x="585684" y="2587"/>
                  </a:cubicBezTo>
                  <a:cubicBezTo>
                    <a:pt x="435824" y="30527"/>
                    <a:pt x="316444" y="254047"/>
                    <a:pt x="219924" y="429307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10" name="TextBox 1">
              <a:extLst>
                <a:ext uri="{FF2B5EF4-FFF2-40B4-BE49-F238E27FC236}">
                  <a16:creationId xmlns:a16="http://schemas.microsoft.com/office/drawing/2014/main" id="{65E0EEE1-1A74-4C6B-A0BD-165AE13D847E}"/>
                </a:ext>
              </a:extLst>
            </p:cNvPr>
            <p:cNvSpPr txBox="1"/>
            <p:nvPr/>
          </p:nvSpPr>
          <p:spPr>
            <a:xfrm>
              <a:off x="7810543" y="3044771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8496300" y="4700148"/>
            <a:ext cx="3365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2.1. </a:t>
            </a:r>
            <a:r>
              <a:rPr lang="en-US" altLang="zh-CN" sz="1400" i="1" dirty="0">
                <a:solidFill>
                  <a:srgbClr val="0000FF"/>
                </a:solidFill>
              </a:rPr>
              <a:t>Energy density is the ratio of energy Q to the volume V,  W=Q/V.</a:t>
            </a:r>
          </a:p>
        </p:txBody>
      </p:sp>
    </p:spTree>
    <p:extLst>
      <p:ext uri="{BB962C8B-B14F-4D97-AF65-F5344CB8AC3E}">
        <p14:creationId xmlns:p14="http://schemas.microsoft.com/office/powerpoint/2010/main" val="332307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2" y="1516784"/>
            <a:ext cx="8195788" cy="405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exchanged (emitted, absorbed, detected, reflected, transmitted, scattered, etc.) per unit time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Peak power  vs  Average power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very short period of time (peak power)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plant 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P: ~4GW(4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1600" i="1" baseline="30000" dirty="0">
                <a:solidFill>
                  <a:srgbClr val="32BF72"/>
                </a:solidFill>
                <a:latin typeface="Times New Roman" panose="02020603050405020304" pitchFamily="18" charset="0"/>
              </a:rPr>
              <a:t>-9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W)</a:t>
            </a:r>
          </a:p>
          <a:p>
            <a:pPr marL="11448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Femtosecond lasers</a:t>
            </a:r>
            <a:r>
              <a:rPr lang="en-US" altLang="zh-CN" sz="1600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P=40GW, 1 </a:t>
            </a:r>
            <a:r>
              <a:rPr lang="en-US" altLang="zh-CN" sz="1600" i="1" dirty="0" err="1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mJ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pulse of 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25 fs 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(1 fs=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1600" i="1" baseline="30000" dirty="0">
                <a:solidFill>
                  <a:srgbClr val="32BF72"/>
                </a:solidFill>
                <a:latin typeface="Times New Roman" panose="02020603050405020304" pitchFamily="18" charset="0"/>
              </a:rPr>
              <a:t>-15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s)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second (average power)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plant: </a:t>
            </a:r>
            <a:r>
              <a:rPr lang="en-US" altLang="zh-CN" sz="1600" i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4GJ/s=4GW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Femtosecond lasers: </a:t>
            </a:r>
            <a:r>
              <a:rPr lang="en-US" altLang="zh-CN" sz="1600" i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 kJ/s=1kW(</a:t>
            </a:r>
            <a:r>
              <a:rPr lang="el-GR" altLang="zh-CN" sz="1600" i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1μ</a:t>
            </a:r>
            <a:r>
              <a:rPr lang="en-US" altLang="zh-CN" sz="1600" i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pulse</a:t>
            </a:r>
            <a:r>
              <a:rPr lang="en-US" altLang="zh-CN" sz="1600" i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1600" i="1" baseline="30000" dirty="0">
                <a:solidFill>
                  <a:srgbClr val="32BF72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32B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pulses per second</a:t>
            </a:r>
            <a:r>
              <a:rPr lang="en-US" altLang="zh-CN" sz="1600" i="1" dirty="0">
                <a:solidFill>
                  <a:srgbClr val="32BF72"/>
                </a:solidFill>
                <a:latin typeface="Times New Roman" panose="02020603050405020304" pitchFamily="18" charset="0"/>
              </a:rPr>
              <a:t>)</a:t>
            </a:r>
            <a:endParaRPr lang="en-US" altLang="zh-CN" sz="1600" i="1" dirty="0">
              <a:solidFill>
                <a:srgbClr val="32BF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2.3 Power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F54F9F54-8F8E-44A6-A7DB-5B2BE36D74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528572"/>
              </p:ext>
            </p:extLst>
          </p:nvPr>
        </p:nvGraphicFramePr>
        <p:xfrm>
          <a:off x="2374900" y="2651958"/>
          <a:ext cx="1181100" cy="69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F54F9F54-8F8E-44A6-A7DB-5B2BE36D74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4900" y="2651958"/>
                        <a:ext cx="1181100" cy="690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9">
            <a:extLst>
              <a:ext uri="{FF2B5EF4-FFF2-40B4-BE49-F238E27FC236}">
                <a16:creationId xmlns:a16="http://schemas.microsoft.com/office/drawing/2014/main" id="{8E683C35-256A-481E-9127-A5DF1531924D}"/>
              </a:ext>
            </a:extLst>
          </p:cNvPr>
          <p:cNvGrpSpPr/>
          <p:nvPr/>
        </p:nvGrpSpPr>
        <p:grpSpPr>
          <a:xfrm>
            <a:off x="8393380" y="1733524"/>
            <a:ext cx="3379520" cy="2851176"/>
            <a:chOff x="4989780" y="2393924"/>
            <a:chExt cx="2237014" cy="2024741"/>
          </a:xfrm>
        </p:grpSpPr>
        <p:sp>
          <p:nvSpPr>
            <p:cNvPr id="10" name="Freeform: Shape 1"/>
            <p:cNvSpPr/>
            <p:nvPr/>
          </p:nvSpPr>
          <p:spPr>
            <a:xfrm>
              <a:off x="5480701" y="2885649"/>
              <a:ext cx="1230598" cy="1086702"/>
            </a:xfrm>
            <a:custGeom>
              <a:avLst/>
              <a:gdLst>
                <a:gd name="connsiteX0" fmla="*/ 219924 w 1640797"/>
                <a:gd name="connsiteY0" fmla="*/ 429307 h 1523686"/>
                <a:gd name="connsiteX1" fmla="*/ 6564 w 1640797"/>
                <a:gd name="connsiteY1" fmla="*/ 1054147 h 1523686"/>
                <a:gd name="connsiteX2" fmla="*/ 463764 w 1640797"/>
                <a:gd name="connsiteY2" fmla="*/ 1511347 h 1523686"/>
                <a:gd name="connsiteX3" fmla="*/ 1301964 w 1640797"/>
                <a:gd name="connsiteY3" fmla="*/ 1313227 h 1523686"/>
                <a:gd name="connsiteX4" fmla="*/ 1637244 w 1640797"/>
                <a:gd name="connsiteY4" fmla="*/ 490267 h 1523686"/>
                <a:gd name="connsiteX5" fmla="*/ 1119084 w 1640797"/>
                <a:gd name="connsiteY5" fmla="*/ 261667 h 1523686"/>
                <a:gd name="connsiteX6" fmla="*/ 585684 w 1640797"/>
                <a:gd name="connsiteY6" fmla="*/ 2587 h 1523686"/>
                <a:gd name="connsiteX7" fmla="*/ 219924 w 1640797"/>
                <a:gd name="connsiteY7" fmla="*/ 429307 h 152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0797" h="1523686">
                  <a:moveTo>
                    <a:pt x="219924" y="429307"/>
                  </a:moveTo>
                  <a:cubicBezTo>
                    <a:pt x="123404" y="604567"/>
                    <a:pt x="-34076" y="873807"/>
                    <a:pt x="6564" y="1054147"/>
                  </a:cubicBezTo>
                  <a:cubicBezTo>
                    <a:pt x="47204" y="1234487"/>
                    <a:pt x="247864" y="1468167"/>
                    <a:pt x="463764" y="1511347"/>
                  </a:cubicBezTo>
                  <a:cubicBezTo>
                    <a:pt x="679664" y="1554527"/>
                    <a:pt x="1106384" y="1483407"/>
                    <a:pt x="1301964" y="1313227"/>
                  </a:cubicBezTo>
                  <a:cubicBezTo>
                    <a:pt x="1497544" y="1143047"/>
                    <a:pt x="1667724" y="665527"/>
                    <a:pt x="1637244" y="490267"/>
                  </a:cubicBezTo>
                  <a:cubicBezTo>
                    <a:pt x="1606764" y="315007"/>
                    <a:pt x="1294344" y="342947"/>
                    <a:pt x="1119084" y="261667"/>
                  </a:cubicBezTo>
                  <a:cubicBezTo>
                    <a:pt x="943824" y="180387"/>
                    <a:pt x="735544" y="-25353"/>
                    <a:pt x="585684" y="2587"/>
                  </a:cubicBezTo>
                  <a:cubicBezTo>
                    <a:pt x="435824" y="30527"/>
                    <a:pt x="316444" y="254047"/>
                    <a:pt x="219924" y="429307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Source</a:t>
              </a:r>
            </a:p>
          </p:txBody>
        </p:sp>
        <p:cxnSp>
          <p:nvCxnSpPr>
            <p:cNvPr id="11" name="Straight Arrow Connector 4"/>
            <p:cNvCxnSpPr>
              <a:stCxn id="10" idx="4"/>
            </p:cNvCxnSpPr>
            <p:nvPr/>
          </p:nvCxnSpPr>
          <p:spPr>
            <a:xfrm flipV="1">
              <a:off x="6708634" y="3207630"/>
              <a:ext cx="518160" cy="2768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6"/>
            <p:cNvCxnSpPr>
              <a:stCxn id="10" idx="3"/>
            </p:cNvCxnSpPr>
            <p:nvPr/>
          </p:nvCxnSpPr>
          <p:spPr>
            <a:xfrm>
              <a:off x="6457175" y="3822250"/>
              <a:ext cx="377735" cy="4004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8"/>
            <p:cNvCxnSpPr>
              <a:stCxn id="10" idx="2"/>
            </p:cNvCxnSpPr>
            <p:nvPr/>
          </p:nvCxnSpPr>
          <p:spPr>
            <a:xfrm flipH="1">
              <a:off x="5740894" y="3963551"/>
              <a:ext cx="87630" cy="45511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0"/>
            <p:cNvCxnSpPr>
              <a:stCxn id="10" idx="1"/>
            </p:cNvCxnSpPr>
            <p:nvPr/>
          </p:nvCxnSpPr>
          <p:spPr>
            <a:xfrm flipH="1">
              <a:off x="4989780" y="3637474"/>
              <a:ext cx="495845" cy="7362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2"/>
            <p:cNvCxnSpPr>
              <a:stCxn id="10" idx="0"/>
            </p:cNvCxnSpPr>
            <p:nvPr/>
          </p:nvCxnSpPr>
          <p:spPr>
            <a:xfrm flipH="1" flipV="1">
              <a:off x="5245594" y="2949095"/>
              <a:ext cx="400050" cy="24273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4"/>
            <p:cNvCxnSpPr>
              <a:stCxn id="10" idx="6"/>
            </p:cNvCxnSpPr>
            <p:nvPr/>
          </p:nvCxnSpPr>
          <p:spPr>
            <a:xfrm flipV="1">
              <a:off x="5919964" y="2393924"/>
              <a:ext cx="11430" cy="49357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5"/>
            </p:cNvCxnSpPr>
            <p:nvPr/>
          </p:nvCxnSpPr>
          <p:spPr>
            <a:xfrm flipV="1">
              <a:off x="6320014" y="2589865"/>
              <a:ext cx="388620" cy="48240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矩形 17"/>
          <p:cNvSpPr/>
          <p:nvPr/>
        </p:nvSpPr>
        <p:spPr>
          <a:xfrm>
            <a:off x="8496300" y="4700148"/>
            <a:ext cx="3365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2.2. </a:t>
            </a:r>
            <a:r>
              <a:rPr lang="en-US" altLang="zh-CN" sz="1400" i="1" dirty="0">
                <a:solidFill>
                  <a:srgbClr val="0000FF"/>
                </a:solidFill>
              </a:rPr>
              <a:t>Power radiated by a source is the energy delivered per unit time.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99265"/>
              </p:ext>
            </p:extLst>
          </p:nvPr>
        </p:nvGraphicFramePr>
        <p:xfrm>
          <a:off x="4297648" y="2842347"/>
          <a:ext cx="1499987" cy="31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公式" r:id="rId6" imgW="1701800" imgH="355600" progId="Equation.3">
                  <p:embed/>
                </p:oleObj>
              </mc:Choice>
              <mc:Fallback>
                <p:oleObj name="公式" r:id="rId6" imgW="1701800" imgH="355600" progId="Equation.3">
                  <p:embed/>
                  <p:pic>
                    <p:nvPicPr>
                      <p:cNvPr id="6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648" y="2842347"/>
                        <a:ext cx="1499987" cy="310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72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2" y="1516784"/>
            <a:ext cx="6620868" cy="388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Power spectrum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per unit of optical frequency, </a:t>
            </a:r>
            <a:r>
              <a:rPr lang="en-US" altLang="zh-CN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optical frequency,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v (Hz),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differs from the angular frequency,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 (rad/s).  =</a:t>
            </a:r>
            <a:r>
              <a:rPr lang="el-GR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2π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 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total power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2.4. Temporal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09787" y="4700593"/>
            <a:ext cx="4572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2.3. </a:t>
            </a:r>
            <a:r>
              <a:rPr lang="en-US" altLang="zh-CN" sz="1400" i="1" dirty="0">
                <a:solidFill>
                  <a:srgbClr val="0000FF"/>
                </a:solidFill>
              </a:rPr>
              <a:t>Temporal power spectrum. The infinitesimal area indicated is the power contained in the vicinity of </a:t>
            </a:r>
            <a:r>
              <a:rPr lang="en-US" altLang="zh-CN" sz="1400" dirty="0">
                <a:solidFill>
                  <a:srgbClr val="0000FF"/>
                </a:solidFill>
                <a:latin typeface="Calibri" panose="020F0502020204030204"/>
              </a:rPr>
              <a:t> </a:t>
            </a:r>
            <a:r>
              <a:rPr lang="en-US" altLang="zh-CN" sz="1400" i="1" dirty="0">
                <a:solidFill>
                  <a:srgbClr val="0000FF"/>
                </a:solidFill>
                <a:sym typeface="Symbol" panose="05050102010706020507" pitchFamily="18" charset="2"/>
              </a:rPr>
              <a:t></a:t>
            </a:r>
            <a:r>
              <a:rPr lang="en-US" altLang="zh-CN" sz="1400" i="1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zh-CN" sz="1400" i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848" y="1516784"/>
            <a:ext cx="4777600" cy="3317645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087673"/>
              </p:ext>
            </p:extLst>
          </p:nvPr>
        </p:nvGraphicFramePr>
        <p:xfrm>
          <a:off x="1526869" y="2373281"/>
          <a:ext cx="1561964" cy="67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公式" r:id="rId5" imgW="1663560" imgH="723600" progId="Equation.3">
                  <p:embed/>
                </p:oleObj>
              </mc:Choice>
              <mc:Fallback>
                <p:oleObj name="公式" r:id="rId5" imgW="166356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6869" y="2373281"/>
                        <a:ext cx="1561964" cy="679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256275"/>
              </p:ext>
            </p:extLst>
          </p:nvPr>
        </p:nvGraphicFramePr>
        <p:xfrm>
          <a:off x="3620516" y="2549637"/>
          <a:ext cx="1792003" cy="32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公式" r:id="rId7" imgW="1879560" imgH="342720" progId="Equation.3">
                  <p:embed/>
                </p:oleObj>
              </mc:Choice>
              <mc:Fallback>
                <p:oleObj name="公式" r:id="rId7" imgW="18795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0516" y="2549637"/>
                        <a:ext cx="1792003" cy="326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527108"/>
              </p:ext>
            </p:extLst>
          </p:nvPr>
        </p:nvGraphicFramePr>
        <p:xfrm>
          <a:off x="1526869" y="4044085"/>
          <a:ext cx="3771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8" name="公式" r:id="rId9" imgW="3771720" imgH="723600" progId="Equation.3">
                  <p:embed/>
                </p:oleObj>
              </mc:Choice>
              <mc:Fallback>
                <p:oleObj name="公式" r:id="rId9" imgW="377172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6869" y="4044085"/>
                        <a:ext cx="37719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8240"/>
              </p:ext>
            </p:extLst>
          </p:nvPr>
        </p:nvGraphicFramePr>
        <p:xfrm>
          <a:off x="1526869" y="5266387"/>
          <a:ext cx="1784793" cy="99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9" r:id="rId11" imgW="812447" imgH="469696" progId="Equation.DSMT4">
                  <p:embed/>
                </p:oleObj>
              </mc:Choice>
              <mc:Fallback>
                <p:oleObj r:id="rId11" imgW="812447" imgH="469696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869" y="5266387"/>
                        <a:ext cx="1784793" cy="996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2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10973339" cy="3633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Parseval’s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theorem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90000"/>
              </a:lnSpc>
              <a:spcBef>
                <a:spcPts val="1000"/>
              </a:spcBef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90000"/>
              </a:lnSpc>
              <a:spcBef>
                <a:spcPts val="1000"/>
              </a:spcBef>
            </a:pP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total power of a signal is the same whether it is integrated over its entire spread in time or frequency.</a:t>
            </a:r>
          </a:p>
          <a:p>
            <a:pPr marL="228600" lvl="1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integral spans the negative frequencies as well.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2.4. Temporal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358075"/>
              </p:ext>
            </p:extLst>
          </p:nvPr>
        </p:nvGraphicFramePr>
        <p:xfrm>
          <a:off x="2110921" y="2138348"/>
          <a:ext cx="7629979" cy="711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公式" r:id="rId4" imgW="7759440" imgH="723600" progId="Equation.3">
                  <p:embed/>
                </p:oleObj>
              </mc:Choice>
              <mc:Fallback>
                <p:oleObj name="公式" r:id="rId4" imgW="7759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0921" y="2138348"/>
                        <a:ext cx="7629979" cy="711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560523"/>
              </p:ext>
            </p:extLst>
          </p:nvPr>
        </p:nvGraphicFramePr>
        <p:xfrm>
          <a:off x="2178050" y="3136900"/>
          <a:ext cx="49926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公式" r:id="rId6" imgW="5155920" imgH="406080" progId="Equation.3">
                  <p:embed/>
                </p:oleObj>
              </mc:Choice>
              <mc:Fallback>
                <p:oleObj name="公式" r:id="rId6" imgW="51559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78050" y="3136900"/>
                        <a:ext cx="4992688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25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0031" y="1516784"/>
            <a:ext cx="9097369" cy="4349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For real signal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, the total power in the negative frequencies is the same as in the positive frequencies.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power spectrum with respect to the wavelength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2.4. Temporal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40688"/>
              </p:ext>
            </p:extLst>
          </p:nvPr>
        </p:nvGraphicFramePr>
        <p:xfrm>
          <a:off x="2400300" y="5699814"/>
          <a:ext cx="3598636" cy="489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" r:id="rId4" imgW="1803400" imgH="254000" progId="Equation.DSMT4">
                  <p:embed/>
                </p:oleObj>
              </mc:Choice>
              <mc:Fallback>
                <p:oleObj r:id="rId4" imgW="1803400" imgH="2540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5699814"/>
                        <a:ext cx="3598636" cy="489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05567"/>
              </p:ext>
            </p:extLst>
          </p:nvPr>
        </p:nvGraphicFramePr>
        <p:xfrm>
          <a:off x="2343150" y="3881438"/>
          <a:ext cx="3937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3" name="公式" r:id="rId6" imgW="3936960" imgH="1168200" progId="Equation.3">
                  <p:embed/>
                </p:oleObj>
              </mc:Choice>
              <mc:Fallback>
                <p:oleObj name="公式" r:id="rId6" imgW="393696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43150" y="3881438"/>
                        <a:ext cx="39370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138285"/>
              </p:ext>
            </p:extLst>
          </p:nvPr>
        </p:nvGraphicFramePr>
        <p:xfrm>
          <a:off x="2273300" y="2373123"/>
          <a:ext cx="2032000" cy="53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4" r:id="rId8" imgW="1040948" imgH="266584" progId="Equation.DSMT4">
                  <p:embed/>
                </p:oleObj>
              </mc:Choice>
              <mc:Fallback>
                <p:oleObj r:id="rId8" imgW="1040948" imgH="266584" progId="Equation.DSMT4">
                  <p:embed/>
                  <p:pic>
                    <p:nvPicPr>
                      <p:cNvPr id="14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373123"/>
                        <a:ext cx="2032000" cy="535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24298"/>
              </p:ext>
            </p:extLst>
          </p:nvPr>
        </p:nvGraphicFramePr>
        <p:xfrm>
          <a:off x="6779533" y="2286424"/>
          <a:ext cx="2288267" cy="62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r:id="rId10" imgW="1193800" imgH="330200" progId="Equation.DSMT4">
                  <p:embed/>
                </p:oleObj>
              </mc:Choice>
              <mc:Fallback>
                <p:oleObj r:id="rId10" imgW="1193800" imgH="330200" progId="Equation.DSMT4">
                  <p:embed/>
                  <p:pic>
                    <p:nvPicPr>
                      <p:cNvPr id="16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9533" y="2286424"/>
                        <a:ext cx="2288267" cy="62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矩形 29"/>
          <p:cNvSpPr/>
          <p:nvPr/>
        </p:nvSpPr>
        <p:spPr>
          <a:xfrm>
            <a:off x="4512128" y="2378210"/>
            <a:ext cx="1709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(Hermitian)</a:t>
            </a:r>
            <a:endParaRPr lang="zh-CN" altLang="en-US" dirty="0"/>
          </a:p>
        </p:txBody>
      </p:sp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74603"/>
              </p:ext>
            </p:extLst>
          </p:nvPr>
        </p:nvGraphicFramePr>
        <p:xfrm>
          <a:off x="2400300" y="5205376"/>
          <a:ext cx="407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" name="公式" r:id="rId12" imgW="4076640" imgH="342720" progId="Equation.3">
                  <p:embed/>
                </p:oleObj>
              </mc:Choice>
              <mc:Fallback>
                <p:oleObj name="公式" r:id="rId12" imgW="407664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00300" y="5205376"/>
                        <a:ext cx="40767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53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33056" y="1205957"/>
            <a:ext cx="5388507" cy="4744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1" indent="-2286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non-negative quantity, can be normalized to a probability density.</a:t>
            </a:r>
          </a:p>
          <a:p>
            <a:pPr marL="228600" lvl="1" indent="-228600">
              <a:lnSpc>
                <a:spcPts val="350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ts val="3500"/>
              </a:lnSpc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ts val="3500"/>
              </a:lnSpc>
              <a:buFont typeface="Arial" panose="020B0604020202020204" pitchFamily="34" charset="0"/>
              <a:buChar char="•"/>
            </a:pPr>
            <a:endParaRPr lang="en-US" altLang="zh-CN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ts val="3500"/>
              </a:lnSpc>
            </a:pP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having radiation in the frequency interval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v, </a:t>
            </a:r>
            <a:r>
              <a:rPr lang="en-US" altLang="zh-CN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v+dv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1" indent="-228600">
              <a:lnSpc>
                <a:spcPts val="35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frequency: </a:t>
            </a:r>
          </a:p>
          <a:p>
            <a:pPr marL="228600" lvl="1" indent="-228600">
              <a:lnSpc>
                <a:spcPts val="35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frequency standard deviation (bandwidth):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8200" y="191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b="1" dirty="0"/>
              <a:t>2.4. Temporal Power Spectrum</a:t>
            </a:r>
          </a:p>
          <a:p>
            <a:pPr lvl="0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81592"/>
              </p:ext>
            </p:extLst>
          </p:nvPr>
        </p:nvGraphicFramePr>
        <p:xfrm>
          <a:off x="3131669" y="4279810"/>
          <a:ext cx="1701800" cy="887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" r:id="rId4" imgW="889000" imgH="469900" progId="Equation.DSMT4">
                  <p:embed/>
                </p:oleObj>
              </mc:Choice>
              <mc:Fallback>
                <p:oleObj r:id="rId4" imgW="889000" imgH="469900" progId="Equation.DSMT4">
                  <p:embed/>
                  <p:pic>
                    <p:nvPicPr>
                      <p:cNvPr id="22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669" y="4279810"/>
                        <a:ext cx="1701800" cy="887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762741"/>
              </p:ext>
            </p:extLst>
          </p:nvPr>
        </p:nvGraphicFramePr>
        <p:xfrm>
          <a:off x="2611595" y="5341983"/>
          <a:ext cx="2362200" cy="826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" r:id="rId6" imgW="1333500" imgH="469900" progId="Equation.DSMT4">
                  <p:embed/>
                </p:oleObj>
              </mc:Choice>
              <mc:Fallback>
                <p:oleObj r:id="rId6" imgW="1333500" imgH="469900" progId="Equation.DSMT4">
                  <p:embed/>
                  <p:pic>
                    <p:nvPicPr>
                      <p:cNvPr id="24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595" y="5341983"/>
                        <a:ext cx="2362200" cy="826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4157" y="1541165"/>
            <a:ext cx="6064206" cy="328021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921563" y="4978785"/>
            <a:ext cx="614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400" b="1" i="1" dirty="0">
                <a:solidFill>
                  <a:srgbClr val="0000FF"/>
                </a:solidFill>
              </a:rPr>
              <a:t>Figure 2.4. </a:t>
            </a:r>
            <a:r>
              <a:rPr lang="en-US" altLang="zh-CN" sz="1400" i="1" dirty="0">
                <a:solidFill>
                  <a:srgbClr val="0000FF"/>
                </a:solidFill>
              </a:rPr>
              <a:t>Optical spectrum with central frequency and standard deviation defined as first and second order moments of the frequency distribution.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973942"/>
              </p:ext>
            </p:extLst>
          </p:nvPr>
        </p:nvGraphicFramePr>
        <p:xfrm>
          <a:off x="1520751" y="2162445"/>
          <a:ext cx="1990769" cy="133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" r:id="rId9" imgW="1002865" imgH="660113" progId="Equation.DSMT4">
                  <p:embed/>
                </p:oleObj>
              </mc:Choice>
              <mc:Fallback>
                <p:oleObj r:id="rId9" imgW="1002865" imgH="660113" progId="Equation.DSMT4">
                  <p:embed/>
                  <p:pic>
                    <p:nvPicPr>
                      <p:cNvPr id="0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51" y="2162445"/>
                        <a:ext cx="1990769" cy="1333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010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1966</Words>
  <Application>Microsoft Office PowerPoint</Application>
  <PresentationFormat>Widescreen</PresentationFormat>
  <Paragraphs>307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等线</vt:lpstr>
      <vt:lpstr>等线 Light</vt:lpstr>
      <vt:lpstr>Arial</vt:lpstr>
      <vt:lpstr>Calibri</vt:lpstr>
      <vt:lpstr>Times New Roman</vt:lpstr>
      <vt:lpstr>Office 主题​​</vt:lpstr>
      <vt:lpstr>MathType 7.0 Equation</vt:lpstr>
      <vt:lpstr>Equation</vt:lpstr>
      <vt:lpstr>公式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Jingyi</dc:creator>
  <cp:lastModifiedBy>Gabriel Popescu</cp:lastModifiedBy>
  <cp:revision>467</cp:revision>
  <dcterms:created xsi:type="dcterms:W3CDTF">2019-09-12T06:31:46Z</dcterms:created>
  <dcterms:modified xsi:type="dcterms:W3CDTF">2020-02-11T16:59:09Z</dcterms:modified>
</cp:coreProperties>
</file>